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51" d="100"/>
          <a:sy n="51" d="100"/>
        </p:scale>
        <p:origin x="4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BA37-1D13-466D-AE69-78659527976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9AC-A26C-4FAD-91E0-A90DB3B1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9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BA37-1D13-466D-AE69-78659527976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9AC-A26C-4FAD-91E0-A90DB3B1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9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BA37-1D13-466D-AE69-78659527976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9AC-A26C-4FAD-91E0-A90DB3B1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1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BA37-1D13-466D-AE69-78659527976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9AC-A26C-4FAD-91E0-A90DB3B1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5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BA37-1D13-466D-AE69-78659527976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9AC-A26C-4FAD-91E0-A90DB3B1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0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BA37-1D13-466D-AE69-78659527976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9AC-A26C-4FAD-91E0-A90DB3B1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BA37-1D13-466D-AE69-78659527976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9AC-A26C-4FAD-91E0-A90DB3B1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BA37-1D13-466D-AE69-78659527976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9AC-A26C-4FAD-91E0-A90DB3B1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5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BA37-1D13-466D-AE69-78659527976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9AC-A26C-4FAD-91E0-A90DB3B1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6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BA37-1D13-466D-AE69-78659527976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9AC-A26C-4FAD-91E0-A90DB3B1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0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BA37-1D13-466D-AE69-78659527976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789AC-A26C-4FAD-91E0-A90DB3B1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0BA37-1D13-466D-AE69-786595279763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789AC-A26C-4FAD-91E0-A90DB3B1F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0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tmp"/><Relationship Id="rId3" Type="http://schemas.microsoft.com/office/2007/relationships/hdphoto" Target="../media/hdphoto1.wdp"/><Relationship Id="rId7" Type="http://schemas.openxmlformats.org/officeDocument/2006/relationships/image" Target="../media/image5.tmp"/><Relationship Id="rId12" Type="http://schemas.openxmlformats.org/officeDocument/2006/relationships/image" Target="../media/image10.JP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mp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tm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 contrast="-2700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DD225EC-1D2E-482F-BDC3-F060D722D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5" y="228163"/>
            <a:ext cx="1923292" cy="1633731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8101ECBF-5468-4F9F-8221-57BD4200D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6296" y="228163"/>
            <a:ext cx="2232598" cy="259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91D51C-4766-4353-85D9-0250B126C91B}"/>
              </a:ext>
            </a:extLst>
          </p:cNvPr>
          <p:cNvSpPr txBox="1"/>
          <p:nvPr/>
        </p:nvSpPr>
        <p:spPr>
          <a:xfrm>
            <a:off x="5355355" y="20294"/>
            <a:ext cx="242702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University of St. Thomas </a:t>
            </a:r>
            <a:r>
              <a:rPr lang="en-US" sz="11500" dirty="0" err="1">
                <a:solidFill>
                  <a:schemeClr val="bg1"/>
                </a:solidFill>
              </a:rPr>
              <a:t>MnSGC</a:t>
            </a:r>
            <a:r>
              <a:rPr lang="en-US" sz="11500" dirty="0">
                <a:solidFill>
                  <a:schemeClr val="bg1"/>
                </a:solidFill>
              </a:rPr>
              <a:t> Activity</a:t>
            </a:r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2DFC3DF1-724B-498D-9E40-0BA38097C4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676" y="5230674"/>
            <a:ext cx="1481148" cy="2209816"/>
          </a:xfrm>
          <a:prstGeom prst="rect">
            <a:avLst/>
          </a:prstGeom>
        </p:spPr>
      </p:pic>
      <p:pic>
        <p:nvPicPr>
          <p:cNvPr id="13" name="Picture 12" descr="Screen Clipping">
            <a:extLst>
              <a:ext uri="{FF2B5EF4-FFF2-40B4-BE49-F238E27FC236}">
                <a16:creationId xmlns:a16="http://schemas.microsoft.com/office/drawing/2014/main" id="{161AE7D0-6AE6-48D1-B551-4C90742EAB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988" y="6394744"/>
            <a:ext cx="5791200" cy="39255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3F4DE70-9E0B-4FB5-82A2-A20A2C9C7997}"/>
              </a:ext>
            </a:extLst>
          </p:cNvPr>
          <p:cNvSpPr txBox="1"/>
          <p:nvPr/>
        </p:nvSpPr>
        <p:spPr>
          <a:xfrm>
            <a:off x="21228366" y="2339270"/>
            <a:ext cx="432733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Research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119DD9-17CD-4E15-8E7A-E4C96AD47939}"/>
              </a:ext>
            </a:extLst>
          </p:cNvPr>
          <p:cNvSpPr txBox="1"/>
          <p:nvPr/>
        </p:nvSpPr>
        <p:spPr>
          <a:xfrm>
            <a:off x="7710792" y="13603795"/>
            <a:ext cx="48937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Higher Ed.</a:t>
            </a:r>
          </a:p>
        </p:txBody>
      </p:sp>
      <p:pic>
        <p:nvPicPr>
          <p:cNvPr id="24" name="Picture 23" descr="A picture containing chart&#10;&#10;Description automatically generated">
            <a:extLst>
              <a:ext uri="{FF2B5EF4-FFF2-40B4-BE49-F238E27FC236}">
                <a16:creationId xmlns:a16="http://schemas.microsoft.com/office/drawing/2014/main" id="{8E266325-C039-4BE4-A821-835376B9D4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642" y="13807092"/>
            <a:ext cx="2461682" cy="30316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9AC4AD9-A73C-4770-8531-164FFF7548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48815" y="17344517"/>
            <a:ext cx="7266179" cy="37065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0FA32F-1E0D-4668-871C-1128E1A4BB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35340" y="3737982"/>
            <a:ext cx="4724145" cy="3389442"/>
          </a:xfrm>
          <a:prstGeom prst="rect">
            <a:avLst/>
          </a:prstGeom>
        </p:spPr>
      </p:pic>
      <p:pic>
        <p:nvPicPr>
          <p:cNvPr id="27" name="Picture 26" descr="Screen Clipping">
            <a:extLst>
              <a:ext uri="{FF2B5EF4-FFF2-40B4-BE49-F238E27FC236}">
                <a16:creationId xmlns:a16="http://schemas.microsoft.com/office/drawing/2014/main" id="{2E621DC6-BD06-40CB-B733-277BC9121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218" y="15256264"/>
            <a:ext cx="1481148" cy="2209816"/>
          </a:xfrm>
          <a:prstGeom prst="rect">
            <a:avLst/>
          </a:prstGeom>
        </p:spPr>
      </p:pic>
      <p:pic>
        <p:nvPicPr>
          <p:cNvPr id="28" name="Picture 27" descr="Screen Clipping">
            <a:extLst>
              <a:ext uri="{FF2B5EF4-FFF2-40B4-BE49-F238E27FC236}">
                <a16:creationId xmlns:a16="http://schemas.microsoft.com/office/drawing/2014/main" id="{412FB437-36F2-406B-BC83-2ED24693F0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168" y="18628852"/>
            <a:ext cx="2176494" cy="3039897"/>
          </a:xfrm>
          <a:prstGeom prst="rect">
            <a:avLst/>
          </a:prstGeom>
        </p:spPr>
      </p:pic>
      <p:pic>
        <p:nvPicPr>
          <p:cNvPr id="30" name="Picture 2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DFCAE4C-8CD6-48AA-8E4B-38EBCDC85A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097" y="8203067"/>
            <a:ext cx="1621536" cy="2170176"/>
          </a:xfrm>
          <a:prstGeom prst="rect">
            <a:avLst/>
          </a:prstGeom>
        </p:spPr>
      </p:pic>
      <p:pic>
        <p:nvPicPr>
          <p:cNvPr id="32" name="Picture 31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02E8286-BC79-499D-A010-14A8CD3BB7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951" y="18666585"/>
            <a:ext cx="1898705" cy="2533400"/>
          </a:xfrm>
          <a:prstGeom prst="rect">
            <a:avLst/>
          </a:prstGeom>
        </p:spPr>
      </p:pic>
      <p:pic>
        <p:nvPicPr>
          <p:cNvPr id="37" name="Picture 3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D7D346F-FFC0-4E88-9E28-3CD4ADC4C3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806" y="8455154"/>
            <a:ext cx="3783241" cy="378324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C6F4023-D18F-465B-97E2-656FD70F3FB3}"/>
              </a:ext>
            </a:extLst>
          </p:cNvPr>
          <p:cNvGrpSpPr/>
          <p:nvPr/>
        </p:nvGrpSpPr>
        <p:grpSpPr>
          <a:xfrm>
            <a:off x="829627" y="2022999"/>
            <a:ext cx="13186989" cy="11047445"/>
            <a:chOff x="-22236" y="4012163"/>
            <a:chExt cx="13186989" cy="1104744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CC4E838-B428-4418-B17F-2B01809B3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215" y="8207547"/>
              <a:ext cx="6024771" cy="401651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3CC81F-A0C7-46E8-AC56-A4E32332D937}"/>
                </a:ext>
              </a:extLst>
            </p:cNvPr>
            <p:cNvSpPr txBox="1"/>
            <p:nvPr/>
          </p:nvSpPr>
          <p:spPr>
            <a:xfrm>
              <a:off x="1266455" y="4160861"/>
              <a:ext cx="1043664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solidFill>
                    <a:schemeClr val="bg1"/>
                  </a:solidFill>
                </a:rPr>
                <a:t>Outreach/Informal Ed.</a:t>
              </a:r>
            </a:p>
          </p:txBody>
        </p:sp>
        <p:pic>
          <p:nvPicPr>
            <p:cNvPr id="19" name="Picture 18" descr="Screen Clipping">
              <a:extLst>
                <a:ext uri="{FF2B5EF4-FFF2-40B4-BE49-F238E27FC236}">
                  <a16:creationId xmlns:a16="http://schemas.microsoft.com/office/drawing/2014/main" id="{D7E51A12-31C7-4F48-90D9-0D81764EB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323" y="6008966"/>
              <a:ext cx="1778804" cy="2397379"/>
            </a:xfrm>
            <a:prstGeom prst="rect">
              <a:avLst/>
            </a:prstGeom>
          </p:spPr>
        </p:pic>
        <p:pic>
          <p:nvPicPr>
            <p:cNvPr id="20" name="Picture 19" descr="Screen Clipping">
              <a:extLst>
                <a:ext uri="{FF2B5EF4-FFF2-40B4-BE49-F238E27FC236}">
                  <a16:creationId xmlns:a16="http://schemas.microsoft.com/office/drawing/2014/main" id="{A0A31C24-3826-47CA-862F-776DC6657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122" y="9116588"/>
              <a:ext cx="1676410" cy="2252676"/>
            </a:xfrm>
            <a:prstGeom prst="rect">
              <a:avLst/>
            </a:prstGeom>
          </p:spPr>
        </p:pic>
        <p:pic>
          <p:nvPicPr>
            <p:cNvPr id="21" name="Picture 20" descr="Screen Clipping">
              <a:extLst>
                <a:ext uri="{FF2B5EF4-FFF2-40B4-BE49-F238E27FC236}">
                  <a16:creationId xmlns:a16="http://schemas.microsoft.com/office/drawing/2014/main" id="{BD1AC1CD-4A16-4170-8087-07A92024B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7582" y="9116588"/>
              <a:ext cx="1785951" cy="2214579"/>
            </a:xfrm>
            <a:prstGeom prst="rect">
              <a:avLst/>
            </a:prstGeom>
          </p:spPr>
        </p:pic>
        <p:pic>
          <p:nvPicPr>
            <p:cNvPr id="22" name="Picture 21" descr="Screen Clipping">
              <a:extLst>
                <a:ext uri="{FF2B5EF4-FFF2-40B4-BE49-F238E27FC236}">
                  <a16:creationId xmlns:a16="http://schemas.microsoft.com/office/drawing/2014/main" id="{738CA5EB-30D5-446D-805E-F7B6CD093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5782" y="5986704"/>
              <a:ext cx="1916908" cy="239357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E14FF4-3276-4B6D-83EF-06BBCC619A49}"/>
                </a:ext>
              </a:extLst>
            </p:cNvPr>
            <p:cNvSpPr txBox="1"/>
            <p:nvPr/>
          </p:nvSpPr>
          <p:spPr>
            <a:xfrm>
              <a:off x="2102938" y="12258399"/>
              <a:ext cx="7938840" cy="243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12 outreach events per year</a:t>
              </a:r>
            </a:p>
            <a:p>
              <a:pPr marL="1143000" lvl="1" indent="-685800"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chemeClr val="bg1"/>
                  </a:solidFill>
                </a:rPr>
                <a:t>Events held at the UST Observatory</a:t>
              </a:r>
            </a:p>
            <a:p>
              <a:pPr marL="1143000" lvl="1" indent="-685800"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chemeClr val="bg1"/>
                  </a:solidFill>
                </a:rPr>
                <a:t>10 small events with ~20 attendees</a:t>
              </a:r>
            </a:p>
            <a:p>
              <a:pPr marL="1143000" lvl="1" indent="-685800"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chemeClr val="bg1"/>
                  </a:solidFill>
                </a:rPr>
                <a:t>2 large events with ~100 attendees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FBF7F86-926A-4F29-8AC5-DDA063F5A476}"/>
                </a:ext>
              </a:extLst>
            </p:cNvPr>
            <p:cNvSpPr/>
            <p:nvPr/>
          </p:nvSpPr>
          <p:spPr>
            <a:xfrm>
              <a:off x="8133206" y="6956306"/>
              <a:ext cx="5031547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Student workers</a:t>
              </a:r>
            </a:p>
            <a:p>
              <a:pPr marL="1143000" lvl="1" indent="-685800">
                <a:buFont typeface="Arial" panose="020B0604020202020204" pitchFamily="34" charset="0"/>
                <a:buChar char="•"/>
              </a:pPr>
              <a:r>
                <a:rPr lang="en-US" sz="3600" dirty="0" err="1">
                  <a:solidFill>
                    <a:schemeClr val="bg1"/>
                  </a:solidFill>
                </a:rPr>
                <a:t>Anneila</a:t>
              </a:r>
              <a:r>
                <a:rPr lang="en-US" sz="3600" dirty="0">
                  <a:solidFill>
                    <a:schemeClr val="bg1"/>
                  </a:solidFill>
                </a:rPr>
                <a:t> Anderson</a:t>
              </a:r>
            </a:p>
            <a:p>
              <a:pPr marL="1143000" lvl="1" indent="-685800"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chemeClr val="bg1"/>
                  </a:solidFill>
                </a:rPr>
                <a:t>Michael Peters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640BFD7-D98E-41AB-BBF9-299A31AEDED3}"/>
                </a:ext>
              </a:extLst>
            </p:cNvPr>
            <p:cNvSpPr/>
            <p:nvPr/>
          </p:nvSpPr>
          <p:spPr>
            <a:xfrm>
              <a:off x="-22236" y="7038476"/>
              <a:ext cx="4076904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Faculty/Staff</a:t>
              </a:r>
            </a:p>
            <a:p>
              <a:pPr marL="1143000" lvl="1" indent="-685800"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chemeClr val="bg1"/>
                  </a:solidFill>
                </a:rPr>
                <a:t>Rich Schuler</a:t>
              </a:r>
            </a:p>
            <a:p>
              <a:pPr marL="1143000" lvl="1" indent="-685800">
                <a:buFont typeface="Arial" panose="020B0604020202020204" pitchFamily="34" charset="0"/>
                <a:buChar char="•"/>
              </a:pPr>
              <a:r>
                <a:rPr lang="en-US" sz="3600" dirty="0">
                  <a:solidFill>
                    <a:schemeClr val="bg1"/>
                  </a:solidFill>
                </a:rPr>
                <a:t>Adam Green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CA0780-C801-43C2-897A-5393944A4C22}"/>
                </a:ext>
              </a:extLst>
            </p:cNvPr>
            <p:cNvSpPr/>
            <p:nvPr/>
          </p:nvSpPr>
          <p:spPr>
            <a:xfrm>
              <a:off x="167951" y="4012163"/>
              <a:ext cx="12633649" cy="1104744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EFDCC7A-4A60-4F1D-9682-881DDA9377A0}"/>
              </a:ext>
            </a:extLst>
          </p:cNvPr>
          <p:cNvSpPr txBox="1"/>
          <p:nvPr/>
        </p:nvSpPr>
        <p:spPr>
          <a:xfrm>
            <a:off x="6892908" y="15802786"/>
            <a:ext cx="699135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Course Development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Upper level Astrophysics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Ties into the observatory</a:t>
            </a:r>
          </a:p>
        </p:txBody>
      </p:sp>
      <p:pic>
        <p:nvPicPr>
          <p:cNvPr id="33" name="Picture 3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3C4243F-FAE6-4729-97C4-F40DAB615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8214" y="15764442"/>
            <a:ext cx="1621536" cy="21701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960A18-35A4-4DDF-A1C0-A6D1A86E93EC}"/>
              </a:ext>
            </a:extLst>
          </p:cNvPr>
          <p:cNvSpPr/>
          <p:nvPr/>
        </p:nvSpPr>
        <p:spPr>
          <a:xfrm>
            <a:off x="6315293" y="18237570"/>
            <a:ext cx="774805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Educational Video	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Software library render animations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High quality video content distributed through YouTube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EE6BC5-D160-4373-8883-E37B7430B268}"/>
              </a:ext>
            </a:extLst>
          </p:cNvPr>
          <p:cNvSpPr/>
          <p:nvPr/>
        </p:nvSpPr>
        <p:spPr>
          <a:xfrm>
            <a:off x="21614994" y="16374053"/>
            <a:ext cx="503154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Student workers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Natalie Meyers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Mike Twohy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8F9A922-B94D-4A6E-8173-8FCBDBA2CFEE}"/>
              </a:ext>
            </a:extLst>
          </p:cNvPr>
          <p:cNvSpPr/>
          <p:nvPr/>
        </p:nvSpPr>
        <p:spPr>
          <a:xfrm>
            <a:off x="19911113" y="13880873"/>
            <a:ext cx="503154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Faculty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Mike Wood	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Gerry Ruch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A178B5-64BF-4907-81F2-36A01EC5584B}"/>
              </a:ext>
            </a:extLst>
          </p:cNvPr>
          <p:cNvSpPr/>
          <p:nvPr/>
        </p:nvSpPr>
        <p:spPr>
          <a:xfrm>
            <a:off x="6733966" y="13527372"/>
            <a:ext cx="19884763" cy="82329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3C423E-E2B6-4BF3-8FF3-119ACF1F9B64}"/>
              </a:ext>
            </a:extLst>
          </p:cNvPr>
          <p:cNvSpPr txBox="1"/>
          <p:nvPr/>
        </p:nvSpPr>
        <p:spPr>
          <a:xfrm>
            <a:off x="14051594" y="3527066"/>
            <a:ext cx="583913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Stellar Spectroscopy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Measure atomic spectra in the lab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Identify stellar abundances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681D4C-E656-4BF2-B7EF-C71B07AA91BA}"/>
              </a:ext>
            </a:extLst>
          </p:cNvPr>
          <p:cNvSpPr txBox="1"/>
          <p:nvPr/>
        </p:nvSpPr>
        <p:spPr>
          <a:xfrm>
            <a:off x="13653462" y="6949522"/>
            <a:ext cx="60180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</a:rPr>
              <a:t>Chaos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Computationally testing chaos quantification techniques.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Creating computational models of chaotic systems.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2AEF311-D229-4002-A081-DA3B21076CFC}"/>
              </a:ext>
            </a:extLst>
          </p:cNvPr>
          <p:cNvSpPr/>
          <p:nvPr/>
        </p:nvSpPr>
        <p:spPr>
          <a:xfrm>
            <a:off x="26762678" y="2871669"/>
            <a:ext cx="503154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Faculty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Mike Wood	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Marty </a:t>
            </a:r>
            <a:r>
              <a:rPr lang="en-US" sz="3600" dirty="0" err="1">
                <a:solidFill>
                  <a:schemeClr val="bg1"/>
                </a:solidFill>
              </a:rPr>
              <a:t>Johston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58BF94C-18E7-4EE2-8EDC-F189EBAE79CB}"/>
              </a:ext>
            </a:extLst>
          </p:cNvPr>
          <p:cNvSpPr/>
          <p:nvPr/>
        </p:nvSpPr>
        <p:spPr>
          <a:xfrm>
            <a:off x="25351499" y="10450631"/>
            <a:ext cx="503154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Student workers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Natalie Meyers	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Colton Stoner</a:t>
            </a:r>
          </a:p>
        </p:txBody>
      </p:sp>
      <p:pic>
        <p:nvPicPr>
          <p:cNvPr id="23" name="Picture 2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0380A3F-25B4-472B-AAE0-99E000E1FE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001" y="4919445"/>
            <a:ext cx="1591056" cy="21275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7F3866D-92C9-41F4-9E2B-372C55DFA5D4}"/>
              </a:ext>
            </a:extLst>
          </p:cNvPr>
          <p:cNvSpPr/>
          <p:nvPr/>
        </p:nvSpPr>
        <p:spPr>
          <a:xfrm>
            <a:off x="14272698" y="2407783"/>
            <a:ext cx="17044560" cy="99830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6CCCD00A94440AA0E06D176AD9589" ma:contentTypeVersion="14" ma:contentTypeDescription="Create a new document." ma:contentTypeScope="" ma:versionID="866b8798f3d7b9b90ab8e1e85d86e268">
  <xsd:schema xmlns:xsd="http://www.w3.org/2001/XMLSchema" xmlns:xs="http://www.w3.org/2001/XMLSchema" xmlns:p="http://schemas.microsoft.com/office/2006/metadata/properties" xmlns:ns1="http://schemas.microsoft.com/sharepoint/v3" xmlns:ns2="66080812-ea62-4116-a2d2-3693d9a6c0ab" xmlns:ns3="d076b16a-9bd1-42fa-9793-dfa52a719059" targetNamespace="http://schemas.microsoft.com/office/2006/metadata/properties" ma:root="true" ma:fieldsID="aaef5064e51bb83e12f4f7ac2ac1e568" ns1:_="" ns2:_="" ns3:_="">
    <xsd:import namespace="http://schemas.microsoft.com/sharepoint/v3"/>
    <xsd:import namespace="66080812-ea62-4116-a2d2-3693d9a6c0ab"/>
    <xsd:import namespace="d076b16a-9bd1-42fa-9793-dfa52a719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80812-ea62-4116-a2d2-3693d9a6c0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6b16a-9bd1-42fa-9793-dfa52a719059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EC7593-F108-4830-8068-CC22AB1602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CFA355E-031B-4224-8955-27545326BB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0A382F-E8B0-4DC3-B783-5CA72E19C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6080812-ea62-4116-a2d2-3693d9a6c0ab"/>
    <ds:schemaRef ds:uri="d076b16a-9bd1-42fa-9793-dfa52a7190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127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Ruch, Gerald T.</dc:creator>
  <cp:lastModifiedBy>Ruch, Gerald T.</cp:lastModifiedBy>
  <cp:revision>11</cp:revision>
  <dcterms:created xsi:type="dcterms:W3CDTF">2020-10-17T13:12:53Z</dcterms:created>
  <dcterms:modified xsi:type="dcterms:W3CDTF">2020-10-17T15:46:12Z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0x0101009BD6CCCD00A94440AA0E06D176AD9589</vt:lpwstr>
  </property>
</Properties>
</file>