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21945600"/>
  <p:notesSz cx="6997700" cy="9271000"/>
  <p:defaultTextStyle>
    <a:defPPr>
      <a:defRPr lang="en-US"/>
    </a:defPPr>
    <a:lvl1pPr algn="l" defTabSz="3133725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566863" indent="-1109663" algn="l" defTabSz="3133725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133725" indent="-2219325" algn="l" defTabSz="3133725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702175" indent="-3330575" algn="l" defTabSz="3133725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6269038" indent="-4440238" algn="l" defTabSz="3133725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 varScale="1">
        <p:scale>
          <a:sx n="24" d="100"/>
          <a:sy n="24" d="100"/>
        </p:scale>
        <p:origin x="1406" y="77"/>
      </p:cViewPr>
      <p:guideLst>
        <p:guide orient="horz" pos="6912"/>
        <p:guide pos="10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AB%202019\Flight%20Data%202019\Flight%20Data%20Including%20Charts\Flight%206_7_19\Plots\Bottom%20Plot%20for%20Flight%206.7.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AB%202019\Flight%20Data%202019\Flight%20Data%20Including%20Charts\Flight%206_13_19\NEUTRON%20FLIGHT%20613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8425869843193"/>
          <c:y val="2.7885630675475909E-2"/>
          <c:w val="0.7058563250459835"/>
          <c:h val="0.79181081695496713"/>
        </c:manualLayout>
      </c:layout>
      <c:scatterChart>
        <c:scatterStyle val="lineMarker"/>
        <c:varyColors val="0"/>
        <c:ser>
          <c:idx val="1"/>
          <c:order val="0"/>
          <c:tx>
            <c:v>Vertical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rgbClr val="0070C0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QuadDataParsed!$B$86</c:f>
                <c:numCache>
                  <c:formatCode>General</c:formatCode>
                  <c:ptCount val="1"/>
                  <c:pt idx="0">
                    <c:v>8.3621042051435737</c:v>
                  </c:pt>
                </c:numCache>
              </c:numRef>
            </c:plus>
            <c:minus>
              <c:numRef>
                <c:f>QuadDataParsed!$B$86</c:f>
                <c:numCache>
                  <c:formatCode>General</c:formatCode>
                  <c:ptCount val="1"/>
                  <c:pt idx="0">
                    <c:v>8.3621042051435737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100</c:v>
                </c:pt>
              </c:numLit>
            </c:plus>
            <c:minus>
              <c:numLit>
                <c:formatCode>General</c:formatCode>
                <c:ptCount val="1"/>
                <c:pt idx="0">
                  <c:v>100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QuadDataParsed!$J$2:$J$56</c:f>
              <c:numCache>
                <c:formatCode>General</c:formatCode>
                <c:ptCount val="5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  <c:pt idx="8">
                  <c:v>4</c:v>
                </c:pt>
                <c:pt idx="9">
                  <c:v>27</c:v>
                </c:pt>
                <c:pt idx="10">
                  <c:v>34</c:v>
                </c:pt>
                <c:pt idx="11">
                  <c:v>2</c:v>
                </c:pt>
                <c:pt idx="12">
                  <c:v>12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2</c:v>
                </c:pt>
                <c:pt idx="17">
                  <c:v>6</c:v>
                </c:pt>
                <c:pt idx="18">
                  <c:v>8</c:v>
                </c:pt>
                <c:pt idx="19">
                  <c:v>12</c:v>
                </c:pt>
                <c:pt idx="20">
                  <c:v>21</c:v>
                </c:pt>
                <c:pt idx="21">
                  <c:v>21</c:v>
                </c:pt>
                <c:pt idx="22">
                  <c:v>18</c:v>
                </c:pt>
                <c:pt idx="23">
                  <c:v>23</c:v>
                </c:pt>
                <c:pt idx="24">
                  <c:v>29</c:v>
                </c:pt>
                <c:pt idx="25">
                  <c:v>25</c:v>
                </c:pt>
                <c:pt idx="26">
                  <c:v>33</c:v>
                </c:pt>
                <c:pt idx="27">
                  <c:v>33</c:v>
                </c:pt>
                <c:pt idx="28">
                  <c:v>41</c:v>
                </c:pt>
                <c:pt idx="29">
                  <c:v>37</c:v>
                </c:pt>
                <c:pt idx="30">
                  <c:v>38</c:v>
                </c:pt>
                <c:pt idx="31">
                  <c:v>53</c:v>
                </c:pt>
                <c:pt idx="32">
                  <c:v>47</c:v>
                </c:pt>
                <c:pt idx="33">
                  <c:v>73</c:v>
                </c:pt>
                <c:pt idx="34">
                  <c:v>53</c:v>
                </c:pt>
                <c:pt idx="35">
                  <c:v>49</c:v>
                </c:pt>
                <c:pt idx="36">
                  <c:v>74</c:v>
                </c:pt>
                <c:pt idx="37">
                  <c:v>75</c:v>
                </c:pt>
                <c:pt idx="38">
                  <c:v>84</c:v>
                </c:pt>
                <c:pt idx="39">
                  <c:v>91</c:v>
                </c:pt>
                <c:pt idx="40">
                  <c:v>68</c:v>
                </c:pt>
                <c:pt idx="41">
                  <c:v>101</c:v>
                </c:pt>
                <c:pt idx="42">
                  <c:v>79</c:v>
                </c:pt>
                <c:pt idx="43">
                  <c:v>89</c:v>
                </c:pt>
                <c:pt idx="44">
                  <c:v>79</c:v>
                </c:pt>
                <c:pt idx="45">
                  <c:v>75</c:v>
                </c:pt>
                <c:pt idx="46">
                  <c:v>67</c:v>
                </c:pt>
                <c:pt idx="47">
                  <c:v>74</c:v>
                </c:pt>
                <c:pt idx="48">
                  <c:v>57</c:v>
                </c:pt>
                <c:pt idx="49">
                  <c:v>85</c:v>
                </c:pt>
                <c:pt idx="50">
                  <c:v>71</c:v>
                </c:pt>
                <c:pt idx="51">
                  <c:v>80</c:v>
                </c:pt>
                <c:pt idx="52">
                  <c:v>75</c:v>
                </c:pt>
                <c:pt idx="53">
                  <c:v>61</c:v>
                </c:pt>
                <c:pt idx="54">
                  <c:v>18</c:v>
                </c:pt>
              </c:numCache>
            </c:numRef>
          </c:xVal>
          <c:yVal>
            <c:numRef>
              <c:f>QuadDataParsed!$B$2:$B$56</c:f>
              <c:numCache>
                <c:formatCode>General</c:formatCode>
                <c:ptCount val="55"/>
                <c:pt idx="0">
                  <c:v>652</c:v>
                </c:pt>
                <c:pt idx="1">
                  <c:v>940</c:v>
                </c:pt>
                <c:pt idx="2">
                  <c:v>970</c:v>
                </c:pt>
                <c:pt idx="3">
                  <c:v>1623</c:v>
                </c:pt>
                <c:pt idx="4">
                  <c:v>2020</c:v>
                </c:pt>
                <c:pt idx="5">
                  <c:v>2394</c:v>
                </c:pt>
                <c:pt idx="6">
                  <c:v>2738</c:v>
                </c:pt>
                <c:pt idx="7">
                  <c:v>3089</c:v>
                </c:pt>
                <c:pt idx="8">
                  <c:v>3438</c:v>
                </c:pt>
                <c:pt idx="9">
                  <c:v>3797</c:v>
                </c:pt>
                <c:pt idx="10">
                  <c:v>4157</c:v>
                </c:pt>
                <c:pt idx="11">
                  <c:v>4520</c:v>
                </c:pt>
                <c:pt idx="12">
                  <c:v>4857</c:v>
                </c:pt>
                <c:pt idx="13">
                  <c:v>5200</c:v>
                </c:pt>
                <c:pt idx="14">
                  <c:v>5560</c:v>
                </c:pt>
                <c:pt idx="15">
                  <c:v>5905</c:v>
                </c:pt>
                <c:pt idx="16">
                  <c:v>6296</c:v>
                </c:pt>
                <c:pt idx="17">
                  <c:v>6670</c:v>
                </c:pt>
                <c:pt idx="18">
                  <c:v>7050</c:v>
                </c:pt>
                <c:pt idx="19">
                  <c:v>7430</c:v>
                </c:pt>
                <c:pt idx="20">
                  <c:v>7860</c:v>
                </c:pt>
                <c:pt idx="21">
                  <c:v>8220</c:v>
                </c:pt>
                <c:pt idx="22">
                  <c:v>8594</c:v>
                </c:pt>
                <c:pt idx="23">
                  <c:v>8971</c:v>
                </c:pt>
                <c:pt idx="24">
                  <c:v>9395</c:v>
                </c:pt>
                <c:pt idx="25">
                  <c:v>9800</c:v>
                </c:pt>
                <c:pt idx="26">
                  <c:v>10193</c:v>
                </c:pt>
                <c:pt idx="27">
                  <c:v>10570</c:v>
                </c:pt>
                <c:pt idx="28">
                  <c:v>11037</c:v>
                </c:pt>
                <c:pt idx="29">
                  <c:v>11411</c:v>
                </c:pt>
                <c:pt idx="30">
                  <c:v>11766</c:v>
                </c:pt>
                <c:pt idx="31">
                  <c:v>12178</c:v>
                </c:pt>
                <c:pt idx="32">
                  <c:v>12614</c:v>
                </c:pt>
                <c:pt idx="33">
                  <c:v>13062</c:v>
                </c:pt>
                <c:pt idx="34">
                  <c:v>13500</c:v>
                </c:pt>
                <c:pt idx="35">
                  <c:v>13920</c:v>
                </c:pt>
                <c:pt idx="36">
                  <c:v>14313</c:v>
                </c:pt>
                <c:pt idx="37">
                  <c:v>14776</c:v>
                </c:pt>
                <c:pt idx="38">
                  <c:v>15178</c:v>
                </c:pt>
                <c:pt idx="39">
                  <c:v>15602</c:v>
                </c:pt>
                <c:pt idx="40">
                  <c:v>16084</c:v>
                </c:pt>
                <c:pt idx="41">
                  <c:v>16520</c:v>
                </c:pt>
                <c:pt idx="42">
                  <c:v>16884</c:v>
                </c:pt>
                <c:pt idx="43">
                  <c:v>17332</c:v>
                </c:pt>
                <c:pt idx="44">
                  <c:v>17721</c:v>
                </c:pt>
                <c:pt idx="45">
                  <c:v>18269</c:v>
                </c:pt>
                <c:pt idx="46">
                  <c:v>18791</c:v>
                </c:pt>
                <c:pt idx="47">
                  <c:v>19323</c:v>
                </c:pt>
                <c:pt idx="48">
                  <c:v>19878</c:v>
                </c:pt>
                <c:pt idx="49">
                  <c:v>20405</c:v>
                </c:pt>
                <c:pt idx="50">
                  <c:v>20921</c:v>
                </c:pt>
                <c:pt idx="51">
                  <c:v>21467</c:v>
                </c:pt>
                <c:pt idx="52">
                  <c:v>21929</c:v>
                </c:pt>
                <c:pt idx="53">
                  <c:v>22323</c:v>
                </c:pt>
                <c:pt idx="54">
                  <c:v>22717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C5-4B27-AD83-91A4072A12B8}"/>
            </c:ext>
          </c:extLst>
        </c:ser>
        <c:ser>
          <c:idx val="0"/>
          <c:order val="1"/>
          <c:tx>
            <c:v>Horizontal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F3750D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QuadDataParsed!$C$86</c:f>
                <c:numCache>
                  <c:formatCode>General</c:formatCode>
                  <c:ptCount val="1"/>
                  <c:pt idx="0">
                    <c:v>5.3761544463071287</c:v>
                  </c:pt>
                </c:numCache>
              </c:numRef>
            </c:plus>
            <c:minus>
              <c:numRef>
                <c:f>QuadDataParsed!$C$86</c:f>
                <c:numCache>
                  <c:formatCode>General</c:formatCode>
                  <c:ptCount val="1"/>
                  <c:pt idx="0">
                    <c:v>5.3761544463071287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100</c:v>
                </c:pt>
              </c:numLit>
            </c:plus>
            <c:minus>
              <c:numLit>
                <c:formatCode>General</c:formatCode>
                <c:ptCount val="1"/>
                <c:pt idx="0">
                  <c:v>100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QuadDataParsed!$I$2:$I$79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6</c:v>
                </c:pt>
                <c:pt idx="21">
                  <c:v>1</c:v>
                </c:pt>
                <c:pt idx="22">
                  <c:v>8</c:v>
                </c:pt>
                <c:pt idx="23">
                  <c:v>4</c:v>
                </c:pt>
                <c:pt idx="24">
                  <c:v>4</c:v>
                </c:pt>
                <c:pt idx="25">
                  <c:v>7</c:v>
                </c:pt>
                <c:pt idx="26">
                  <c:v>5</c:v>
                </c:pt>
                <c:pt idx="27">
                  <c:v>4</c:v>
                </c:pt>
                <c:pt idx="28">
                  <c:v>6</c:v>
                </c:pt>
                <c:pt idx="29">
                  <c:v>2</c:v>
                </c:pt>
                <c:pt idx="30">
                  <c:v>7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18</c:v>
                </c:pt>
                <c:pt idx="35">
                  <c:v>20</c:v>
                </c:pt>
                <c:pt idx="36">
                  <c:v>16</c:v>
                </c:pt>
                <c:pt idx="37">
                  <c:v>18</c:v>
                </c:pt>
                <c:pt idx="38">
                  <c:v>20</c:v>
                </c:pt>
                <c:pt idx="39">
                  <c:v>26</c:v>
                </c:pt>
                <c:pt idx="40">
                  <c:v>29</c:v>
                </c:pt>
                <c:pt idx="41">
                  <c:v>31</c:v>
                </c:pt>
                <c:pt idx="42">
                  <c:v>31</c:v>
                </c:pt>
                <c:pt idx="43">
                  <c:v>39</c:v>
                </c:pt>
                <c:pt idx="44">
                  <c:v>26</c:v>
                </c:pt>
                <c:pt idx="45">
                  <c:v>49</c:v>
                </c:pt>
                <c:pt idx="46">
                  <c:v>62</c:v>
                </c:pt>
                <c:pt idx="47">
                  <c:v>61</c:v>
                </c:pt>
                <c:pt idx="48">
                  <c:v>68</c:v>
                </c:pt>
                <c:pt idx="49">
                  <c:v>42</c:v>
                </c:pt>
                <c:pt idx="50">
                  <c:v>49</c:v>
                </c:pt>
                <c:pt idx="51">
                  <c:v>53</c:v>
                </c:pt>
                <c:pt idx="52">
                  <c:v>42</c:v>
                </c:pt>
                <c:pt idx="53">
                  <c:v>51</c:v>
                </c:pt>
                <c:pt idx="54">
                  <c:v>55</c:v>
                </c:pt>
                <c:pt idx="55">
                  <c:v>51</c:v>
                </c:pt>
                <c:pt idx="56">
                  <c:v>46</c:v>
                </c:pt>
                <c:pt idx="57">
                  <c:v>47</c:v>
                </c:pt>
                <c:pt idx="58">
                  <c:v>62</c:v>
                </c:pt>
                <c:pt idx="59">
                  <c:v>88</c:v>
                </c:pt>
                <c:pt idx="60">
                  <c:v>46</c:v>
                </c:pt>
                <c:pt idx="61">
                  <c:v>55</c:v>
                </c:pt>
                <c:pt idx="62">
                  <c:v>62</c:v>
                </c:pt>
                <c:pt idx="63">
                  <c:v>50</c:v>
                </c:pt>
                <c:pt idx="64">
                  <c:v>53</c:v>
                </c:pt>
                <c:pt idx="65">
                  <c:v>38</c:v>
                </c:pt>
                <c:pt idx="66">
                  <c:v>51</c:v>
                </c:pt>
                <c:pt idx="67">
                  <c:v>58</c:v>
                </c:pt>
                <c:pt idx="68">
                  <c:v>50</c:v>
                </c:pt>
                <c:pt idx="69">
                  <c:v>23</c:v>
                </c:pt>
                <c:pt idx="70">
                  <c:v>51</c:v>
                </c:pt>
                <c:pt idx="71">
                  <c:v>47</c:v>
                </c:pt>
                <c:pt idx="72">
                  <c:v>41</c:v>
                </c:pt>
                <c:pt idx="73">
                  <c:v>31</c:v>
                </c:pt>
                <c:pt idx="74">
                  <c:v>44</c:v>
                </c:pt>
                <c:pt idx="75">
                  <c:v>42</c:v>
                </c:pt>
                <c:pt idx="76">
                  <c:v>47</c:v>
                </c:pt>
                <c:pt idx="77">
                  <c:v>40</c:v>
                </c:pt>
              </c:numCache>
            </c:numRef>
          </c:xVal>
          <c:yVal>
            <c:numRef>
              <c:f>QuadDataParsed!$B$2:$B$79</c:f>
              <c:numCache>
                <c:formatCode>General</c:formatCode>
                <c:ptCount val="78"/>
                <c:pt idx="0">
                  <c:v>652</c:v>
                </c:pt>
                <c:pt idx="1">
                  <c:v>940</c:v>
                </c:pt>
                <c:pt idx="2">
                  <c:v>970</c:v>
                </c:pt>
                <c:pt idx="3">
                  <c:v>1623</c:v>
                </c:pt>
                <c:pt idx="4">
                  <c:v>2020</c:v>
                </c:pt>
                <c:pt idx="5">
                  <c:v>2394</c:v>
                </c:pt>
                <c:pt idx="6">
                  <c:v>2738</c:v>
                </c:pt>
                <c:pt idx="7">
                  <c:v>3089</c:v>
                </c:pt>
                <c:pt idx="8">
                  <c:v>3438</c:v>
                </c:pt>
                <c:pt idx="9">
                  <c:v>3797</c:v>
                </c:pt>
                <c:pt idx="10">
                  <c:v>4157</c:v>
                </c:pt>
                <c:pt idx="11">
                  <c:v>4520</c:v>
                </c:pt>
                <c:pt idx="12">
                  <c:v>4857</c:v>
                </c:pt>
                <c:pt idx="13">
                  <c:v>5200</c:v>
                </c:pt>
                <c:pt idx="14">
                  <c:v>5560</c:v>
                </c:pt>
                <c:pt idx="15">
                  <c:v>5905</c:v>
                </c:pt>
                <c:pt idx="16">
                  <c:v>6296</c:v>
                </c:pt>
                <c:pt idx="17">
                  <c:v>6670</c:v>
                </c:pt>
                <c:pt idx="18">
                  <c:v>7050</c:v>
                </c:pt>
                <c:pt idx="19">
                  <c:v>7430</c:v>
                </c:pt>
                <c:pt idx="20">
                  <c:v>7860</c:v>
                </c:pt>
                <c:pt idx="21">
                  <c:v>8220</c:v>
                </c:pt>
                <c:pt idx="22">
                  <c:v>8594</c:v>
                </c:pt>
                <c:pt idx="23">
                  <c:v>8971</c:v>
                </c:pt>
                <c:pt idx="24">
                  <c:v>9395</c:v>
                </c:pt>
                <c:pt idx="25">
                  <c:v>9800</c:v>
                </c:pt>
                <c:pt idx="26">
                  <c:v>10193</c:v>
                </c:pt>
                <c:pt idx="27">
                  <c:v>10570</c:v>
                </c:pt>
                <c:pt idx="28">
                  <c:v>11037</c:v>
                </c:pt>
                <c:pt idx="29">
                  <c:v>11411</c:v>
                </c:pt>
                <c:pt idx="30">
                  <c:v>11766</c:v>
                </c:pt>
                <c:pt idx="31">
                  <c:v>12178</c:v>
                </c:pt>
                <c:pt idx="32">
                  <c:v>12614</c:v>
                </c:pt>
                <c:pt idx="33">
                  <c:v>13062</c:v>
                </c:pt>
                <c:pt idx="34">
                  <c:v>13500</c:v>
                </c:pt>
                <c:pt idx="35">
                  <c:v>13920</c:v>
                </c:pt>
                <c:pt idx="36">
                  <c:v>14313</c:v>
                </c:pt>
                <c:pt idx="37">
                  <c:v>14776</c:v>
                </c:pt>
                <c:pt idx="38">
                  <c:v>15178</c:v>
                </c:pt>
                <c:pt idx="39">
                  <c:v>15602</c:v>
                </c:pt>
                <c:pt idx="40">
                  <c:v>16084</c:v>
                </c:pt>
                <c:pt idx="41">
                  <c:v>16520</c:v>
                </c:pt>
                <c:pt idx="42">
                  <c:v>16884</c:v>
                </c:pt>
                <c:pt idx="43">
                  <c:v>17332</c:v>
                </c:pt>
                <c:pt idx="44">
                  <c:v>17721</c:v>
                </c:pt>
                <c:pt idx="45">
                  <c:v>18269</c:v>
                </c:pt>
                <c:pt idx="46">
                  <c:v>18791</c:v>
                </c:pt>
                <c:pt idx="47">
                  <c:v>19323</c:v>
                </c:pt>
                <c:pt idx="48">
                  <c:v>19878</c:v>
                </c:pt>
                <c:pt idx="49">
                  <c:v>20405</c:v>
                </c:pt>
                <c:pt idx="50">
                  <c:v>20921</c:v>
                </c:pt>
                <c:pt idx="51">
                  <c:v>21467</c:v>
                </c:pt>
                <c:pt idx="52">
                  <c:v>21929</c:v>
                </c:pt>
                <c:pt idx="53">
                  <c:v>22323</c:v>
                </c:pt>
                <c:pt idx="54">
                  <c:v>22717</c:v>
                </c:pt>
                <c:pt idx="55">
                  <c:v>23131</c:v>
                </c:pt>
                <c:pt idx="56">
                  <c:v>23511</c:v>
                </c:pt>
                <c:pt idx="57">
                  <c:v>23909</c:v>
                </c:pt>
                <c:pt idx="58">
                  <c:v>24287</c:v>
                </c:pt>
                <c:pt idx="59">
                  <c:v>24700</c:v>
                </c:pt>
                <c:pt idx="60">
                  <c:v>25095</c:v>
                </c:pt>
                <c:pt idx="61">
                  <c:v>25501</c:v>
                </c:pt>
                <c:pt idx="62">
                  <c:v>25892</c:v>
                </c:pt>
                <c:pt idx="63">
                  <c:v>26288</c:v>
                </c:pt>
                <c:pt idx="64">
                  <c:v>26701</c:v>
                </c:pt>
                <c:pt idx="65">
                  <c:v>27131</c:v>
                </c:pt>
                <c:pt idx="66">
                  <c:v>27556</c:v>
                </c:pt>
                <c:pt idx="67">
                  <c:v>27960</c:v>
                </c:pt>
                <c:pt idx="68">
                  <c:v>28373</c:v>
                </c:pt>
                <c:pt idx="69">
                  <c:v>28759</c:v>
                </c:pt>
                <c:pt idx="70">
                  <c:v>29212</c:v>
                </c:pt>
                <c:pt idx="71">
                  <c:v>29600</c:v>
                </c:pt>
                <c:pt idx="72">
                  <c:v>30056</c:v>
                </c:pt>
                <c:pt idx="73">
                  <c:v>30464</c:v>
                </c:pt>
                <c:pt idx="74">
                  <c:v>30871</c:v>
                </c:pt>
                <c:pt idx="75">
                  <c:v>31268</c:v>
                </c:pt>
                <c:pt idx="76">
                  <c:v>31645</c:v>
                </c:pt>
                <c:pt idx="77">
                  <c:v>31983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C5-4B27-AD83-91A4072A1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610272"/>
        <c:axId val="342610928"/>
      </c:scatterChart>
      <c:valAx>
        <c:axId val="342610272"/>
        <c:scaling>
          <c:orientation val="minMax"/>
          <c:max val="1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Coincidences (min</a:t>
                </a:r>
                <a:r>
                  <a:rPr lang="en-US" baseline="30000"/>
                  <a:t>-1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2528598336362685"/>
              <c:y val="0.916767203385727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2610928"/>
        <c:crosses val="autoZero"/>
        <c:crossBetween val="midCat"/>
        <c:majorUnit val="20"/>
      </c:valAx>
      <c:valAx>
        <c:axId val="342610928"/>
        <c:scaling>
          <c:orientation val="minMax"/>
          <c:max val="3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Altitude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5604986400747768E-3"/>
              <c:y val="0.2674156237709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261027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6013929361192059"/>
          <c:y val="0.64240774037103632"/>
          <c:w val="0.24242689152044972"/>
          <c:h val="0.17247573384035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92D050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</c:marker>
          <c:trendline>
            <c:spPr>
              <a:ln w="2540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'Combined Data with Bubble Count'!$P$2</c:f>
                <c:numCache>
                  <c:formatCode>General</c:formatCode>
                  <c:ptCount val="1"/>
                  <c:pt idx="0">
                    <c:v>11.033598997047704</c:v>
                  </c:pt>
                </c:numCache>
              </c:numRef>
            </c:plus>
            <c:minus>
              <c:numRef>
                <c:f>'Combined Data with Bubble Count'!$P$2</c:f>
                <c:numCache>
                  <c:formatCode>General</c:formatCode>
                  <c:ptCount val="1"/>
                  <c:pt idx="0">
                    <c:v>11.033598997047704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'Combined Data with Bubble Count'!$M$2:$M$94</c:f>
              <c:numCache>
                <c:formatCode>General</c:formatCode>
                <c:ptCount val="93"/>
                <c:pt idx="0">
                  <c:v>582</c:v>
                </c:pt>
                <c:pt idx="1">
                  <c:v>839</c:v>
                </c:pt>
                <c:pt idx="2">
                  <c:v>1065</c:v>
                </c:pt>
                <c:pt idx="3">
                  <c:v>1380</c:v>
                </c:pt>
                <c:pt idx="4">
                  <c:v>1739</c:v>
                </c:pt>
                <c:pt idx="5">
                  <c:v>2019</c:v>
                </c:pt>
                <c:pt idx="6">
                  <c:v>2406</c:v>
                </c:pt>
                <c:pt idx="7">
                  <c:v>2702</c:v>
                </c:pt>
                <c:pt idx="8">
                  <c:v>3078</c:v>
                </c:pt>
                <c:pt idx="9" formatCode="0">
                  <c:v>3403.4705882352941</c:v>
                </c:pt>
                <c:pt idx="10" formatCode="0">
                  <c:v>3748.5294117647059</c:v>
                </c:pt>
                <c:pt idx="11" formatCode="0">
                  <c:v>4123.7222222222226</c:v>
                </c:pt>
                <c:pt idx="12" formatCode="0">
                  <c:v>4406.8235294117649</c:v>
                </c:pt>
                <c:pt idx="13" formatCode="0">
                  <c:v>4748.2647058823532</c:v>
                </c:pt>
                <c:pt idx="14" formatCode="0">
                  <c:v>5034.2105263157891</c:v>
                </c:pt>
                <c:pt idx="15" formatCode="0">
                  <c:v>5491.1111111111113</c:v>
                </c:pt>
                <c:pt idx="16" formatCode="0">
                  <c:v>5831.333333333333</c:v>
                </c:pt>
                <c:pt idx="17" formatCode="0">
                  <c:v>6171.909090909091</c:v>
                </c:pt>
                <c:pt idx="18" formatCode="0">
                  <c:v>6555.166666666667</c:v>
                </c:pt>
                <c:pt idx="19" formatCode="0">
                  <c:v>6921</c:v>
                </c:pt>
                <c:pt idx="20" formatCode="0">
                  <c:v>7284.333333333333</c:v>
                </c:pt>
                <c:pt idx="21" formatCode="0">
                  <c:v>7599</c:v>
                </c:pt>
                <c:pt idx="22" formatCode="0">
                  <c:v>7963</c:v>
                </c:pt>
                <c:pt idx="23" formatCode="0">
                  <c:v>8289.6666666666661</c:v>
                </c:pt>
                <c:pt idx="24" formatCode="0">
                  <c:v>8646.5</c:v>
                </c:pt>
                <c:pt idx="25" formatCode="0">
                  <c:v>8984.6666666666661</c:v>
                </c:pt>
                <c:pt idx="26" formatCode="0">
                  <c:v>9299.1666666666661</c:v>
                </c:pt>
                <c:pt idx="27" formatCode="0">
                  <c:v>9675</c:v>
                </c:pt>
                <c:pt idx="28" formatCode="0">
                  <c:v>10042.333333333334</c:v>
                </c:pt>
                <c:pt idx="29" formatCode="0">
                  <c:v>10409.5</c:v>
                </c:pt>
                <c:pt idx="30" formatCode="0">
                  <c:v>10779.166666666666</c:v>
                </c:pt>
                <c:pt idx="31">
                  <c:v>11068</c:v>
                </c:pt>
                <c:pt idx="32" formatCode="0">
                  <c:v>11447.388888888889</c:v>
                </c:pt>
                <c:pt idx="33" formatCode="0">
                  <c:v>11867.111111111111</c:v>
                </c:pt>
                <c:pt idx="34" formatCode="0">
                  <c:v>12233.5</c:v>
                </c:pt>
                <c:pt idx="35" formatCode="0">
                  <c:v>12597.5</c:v>
                </c:pt>
                <c:pt idx="36" formatCode="0">
                  <c:v>12968</c:v>
                </c:pt>
                <c:pt idx="37" formatCode="0">
                  <c:v>13308.666666666666</c:v>
                </c:pt>
                <c:pt idx="38" formatCode="0">
                  <c:v>13648.545454545454</c:v>
                </c:pt>
                <c:pt idx="39" formatCode="0">
                  <c:v>14048.666666666666</c:v>
                </c:pt>
                <c:pt idx="40" formatCode="0">
                  <c:v>14384.25</c:v>
                </c:pt>
                <c:pt idx="41" formatCode="0">
                  <c:v>14723</c:v>
                </c:pt>
                <c:pt idx="42" formatCode="0">
                  <c:v>14996.333333333334</c:v>
                </c:pt>
                <c:pt idx="43" formatCode="0">
                  <c:v>15421.166666666666</c:v>
                </c:pt>
                <c:pt idx="44" formatCode="0">
                  <c:v>15737</c:v>
                </c:pt>
                <c:pt idx="45" formatCode="0">
                  <c:v>16040.272727272728</c:v>
                </c:pt>
                <c:pt idx="46" formatCode="0">
                  <c:v>16455</c:v>
                </c:pt>
                <c:pt idx="47" formatCode="0">
                  <c:v>16764.222222222223</c:v>
                </c:pt>
                <c:pt idx="48" formatCode="0">
                  <c:v>17078.5</c:v>
                </c:pt>
                <c:pt idx="49" formatCode="0">
                  <c:v>17381</c:v>
                </c:pt>
                <c:pt idx="50" formatCode="0">
                  <c:v>17643</c:v>
                </c:pt>
                <c:pt idx="51" formatCode="0">
                  <c:v>17985</c:v>
                </c:pt>
                <c:pt idx="52" formatCode="0">
                  <c:v>18289</c:v>
                </c:pt>
                <c:pt idx="53" formatCode="0">
                  <c:v>18655</c:v>
                </c:pt>
                <c:pt idx="54" formatCode="0">
                  <c:v>19010</c:v>
                </c:pt>
                <c:pt idx="55" formatCode="0">
                  <c:v>19276</c:v>
                </c:pt>
                <c:pt idx="56" formatCode="0">
                  <c:v>19625</c:v>
                </c:pt>
                <c:pt idx="57" formatCode="0">
                  <c:v>19960</c:v>
                </c:pt>
                <c:pt idx="58" formatCode="0">
                  <c:v>20309</c:v>
                </c:pt>
                <c:pt idx="59" formatCode="0">
                  <c:v>20590</c:v>
                </c:pt>
                <c:pt idx="60" formatCode="0">
                  <c:v>20901</c:v>
                </c:pt>
                <c:pt idx="61" formatCode="0">
                  <c:v>21232</c:v>
                </c:pt>
                <c:pt idx="62" formatCode="0">
                  <c:v>21568</c:v>
                </c:pt>
                <c:pt idx="63" formatCode="0">
                  <c:v>21894</c:v>
                </c:pt>
                <c:pt idx="64" formatCode="0">
                  <c:v>22221</c:v>
                </c:pt>
                <c:pt idx="65" formatCode="0">
                  <c:v>22552</c:v>
                </c:pt>
                <c:pt idx="66" formatCode="0">
                  <c:v>22900</c:v>
                </c:pt>
                <c:pt idx="67" formatCode="0">
                  <c:v>23251</c:v>
                </c:pt>
                <c:pt idx="68" formatCode="0">
                  <c:v>23633</c:v>
                </c:pt>
                <c:pt idx="69">
                  <c:v>23942</c:v>
                </c:pt>
                <c:pt idx="70">
                  <c:v>24261</c:v>
                </c:pt>
                <c:pt idx="71">
                  <c:v>24603</c:v>
                </c:pt>
                <c:pt idx="72">
                  <c:v>24965</c:v>
                </c:pt>
                <c:pt idx="73">
                  <c:v>25330</c:v>
                </c:pt>
                <c:pt idx="74">
                  <c:v>25660</c:v>
                </c:pt>
                <c:pt idx="75">
                  <c:v>26003</c:v>
                </c:pt>
                <c:pt idx="76">
                  <c:v>26340</c:v>
                </c:pt>
                <c:pt idx="77">
                  <c:v>26673</c:v>
                </c:pt>
                <c:pt idx="78">
                  <c:v>27051</c:v>
                </c:pt>
                <c:pt idx="79">
                  <c:v>27382</c:v>
                </c:pt>
                <c:pt idx="80">
                  <c:v>27729</c:v>
                </c:pt>
                <c:pt idx="81">
                  <c:v>28079</c:v>
                </c:pt>
                <c:pt idx="82">
                  <c:v>28455</c:v>
                </c:pt>
                <c:pt idx="83">
                  <c:v>28816</c:v>
                </c:pt>
                <c:pt idx="84">
                  <c:v>29196</c:v>
                </c:pt>
                <c:pt idx="85">
                  <c:v>29569</c:v>
                </c:pt>
                <c:pt idx="86">
                  <c:v>29916</c:v>
                </c:pt>
                <c:pt idx="87">
                  <c:v>30307</c:v>
                </c:pt>
                <c:pt idx="88">
                  <c:v>30668</c:v>
                </c:pt>
                <c:pt idx="89">
                  <c:v>31052</c:v>
                </c:pt>
                <c:pt idx="90">
                  <c:v>31397</c:v>
                </c:pt>
                <c:pt idx="91">
                  <c:v>31742</c:v>
                </c:pt>
                <c:pt idx="92">
                  <c:v>32104</c:v>
                </c:pt>
              </c:numCache>
            </c:numRef>
          </c:xVal>
          <c:yVal>
            <c:numRef>
              <c:f>'Combined Data with Bubble Count'!$N$2:$N$94</c:f>
              <c:numCache>
                <c:formatCode>General</c:formatCode>
                <c:ptCount val="93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9</c:v>
                </c:pt>
                <c:pt idx="10">
                  <c:v>12</c:v>
                </c:pt>
                <c:pt idx="11">
                  <c:v>5</c:v>
                </c:pt>
                <c:pt idx="12">
                  <c:v>12</c:v>
                </c:pt>
                <c:pt idx="13">
                  <c:v>9</c:v>
                </c:pt>
                <c:pt idx="14">
                  <c:v>6</c:v>
                </c:pt>
                <c:pt idx="15">
                  <c:v>11</c:v>
                </c:pt>
                <c:pt idx="16">
                  <c:v>18</c:v>
                </c:pt>
                <c:pt idx="17">
                  <c:v>27</c:v>
                </c:pt>
                <c:pt idx="18">
                  <c:v>24</c:v>
                </c:pt>
                <c:pt idx="19">
                  <c:v>23</c:v>
                </c:pt>
                <c:pt idx="20">
                  <c:v>28</c:v>
                </c:pt>
                <c:pt idx="21">
                  <c:v>29</c:v>
                </c:pt>
                <c:pt idx="22">
                  <c:v>55</c:v>
                </c:pt>
                <c:pt idx="23">
                  <c:v>61</c:v>
                </c:pt>
                <c:pt idx="24">
                  <c:v>62</c:v>
                </c:pt>
                <c:pt idx="25">
                  <c:v>64</c:v>
                </c:pt>
                <c:pt idx="26">
                  <c:v>80</c:v>
                </c:pt>
                <c:pt idx="27">
                  <c:v>97</c:v>
                </c:pt>
                <c:pt idx="28">
                  <c:v>89</c:v>
                </c:pt>
                <c:pt idx="29">
                  <c:v>116</c:v>
                </c:pt>
                <c:pt idx="30">
                  <c:v>98</c:v>
                </c:pt>
                <c:pt idx="31">
                  <c:v>114</c:v>
                </c:pt>
                <c:pt idx="32">
                  <c:v>121</c:v>
                </c:pt>
                <c:pt idx="33">
                  <c:v>128</c:v>
                </c:pt>
                <c:pt idx="34">
                  <c:v>152</c:v>
                </c:pt>
                <c:pt idx="35">
                  <c:v>130</c:v>
                </c:pt>
                <c:pt idx="36">
                  <c:v>175</c:v>
                </c:pt>
                <c:pt idx="37">
                  <c:v>204</c:v>
                </c:pt>
                <c:pt idx="38">
                  <c:v>178</c:v>
                </c:pt>
                <c:pt idx="39">
                  <c:v>190</c:v>
                </c:pt>
                <c:pt idx="40">
                  <c:v>180</c:v>
                </c:pt>
                <c:pt idx="41">
                  <c:v>198</c:v>
                </c:pt>
                <c:pt idx="42">
                  <c:v>182</c:v>
                </c:pt>
                <c:pt idx="43">
                  <c:v>202</c:v>
                </c:pt>
                <c:pt idx="44">
                  <c:v>227</c:v>
                </c:pt>
                <c:pt idx="45">
                  <c:v>238</c:v>
                </c:pt>
                <c:pt idx="46">
                  <c:v>240</c:v>
                </c:pt>
                <c:pt idx="47">
                  <c:v>265</c:v>
                </c:pt>
                <c:pt idx="48">
                  <c:v>238</c:v>
                </c:pt>
                <c:pt idx="49">
                  <c:v>235</c:v>
                </c:pt>
                <c:pt idx="50">
                  <c:v>223</c:v>
                </c:pt>
                <c:pt idx="51">
                  <c:v>286</c:v>
                </c:pt>
                <c:pt idx="52">
                  <c:v>253</c:v>
                </c:pt>
                <c:pt idx="53">
                  <c:v>272</c:v>
                </c:pt>
                <c:pt idx="54">
                  <c:v>267</c:v>
                </c:pt>
                <c:pt idx="55">
                  <c:v>280</c:v>
                </c:pt>
                <c:pt idx="56">
                  <c:v>284</c:v>
                </c:pt>
                <c:pt idx="57">
                  <c:v>255</c:v>
                </c:pt>
                <c:pt idx="58">
                  <c:v>277</c:v>
                </c:pt>
                <c:pt idx="59">
                  <c:v>284</c:v>
                </c:pt>
                <c:pt idx="60">
                  <c:v>298</c:v>
                </c:pt>
                <c:pt idx="61">
                  <c:v>292</c:v>
                </c:pt>
                <c:pt idx="62">
                  <c:v>256</c:v>
                </c:pt>
                <c:pt idx="63">
                  <c:v>256</c:v>
                </c:pt>
                <c:pt idx="64">
                  <c:v>265</c:v>
                </c:pt>
                <c:pt idx="65">
                  <c:v>288</c:v>
                </c:pt>
                <c:pt idx="66">
                  <c:v>288</c:v>
                </c:pt>
                <c:pt idx="67">
                  <c:v>276</c:v>
                </c:pt>
                <c:pt idx="68">
                  <c:v>244</c:v>
                </c:pt>
                <c:pt idx="69">
                  <c:v>264</c:v>
                </c:pt>
                <c:pt idx="70">
                  <c:v>265</c:v>
                </c:pt>
                <c:pt idx="71">
                  <c:v>259</c:v>
                </c:pt>
                <c:pt idx="72">
                  <c:v>251</c:v>
                </c:pt>
                <c:pt idx="73">
                  <c:v>240</c:v>
                </c:pt>
                <c:pt idx="74">
                  <c:v>273</c:v>
                </c:pt>
                <c:pt idx="75">
                  <c:v>274</c:v>
                </c:pt>
                <c:pt idx="76">
                  <c:v>258</c:v>
                </c:pt>
                <c:pt idx="77">
                  <c:v>239</c:v>
                </c:pt>
                <c:pt idx="78">
                  <c:v>231</c:v>
                </c:pt>
                <c:pt idx="79">
                  <c:v>255</c:v>
                </c:pt>
                <c:pt idx="80">
                  <c:v>255</c:v>
                </c:pt>
                <c:pt idx="81">
                  <c:v>260</c:v>
                </c:pt>
                <c:pt idx="82">
                  <c:v>240</c:v>
                </c:pt>
                <c:pt idx="83">
                  <c:v>264</c:v>
                </c:pt>
                <c:pt idx="84">
                  <c:v>275</c:v>
                </c:pt>
                <c:pt idx="85">
                  <c:v>265</c:v>
                </c:pt>
                <c:pt idx="86">
                  <c:v>241</c:v>
                </c:pt>
                <c:pt idx="87">
                  <c:v>222</c:v>
                </c:pt>
                <c:pt idx="88">
                  <c:v>244</c:v>
                </c:pt>
                <c:pt idx="89">
                  <c:v>244</c:v>
                </c:pt>
                <c:pt idx="90">
                  <c:v>231</c:v>
                </c:pt>
                <c:pt idx="91">
                  <c:v>227</c:v>
                </c:pt>
                <c:pt idx="92">
                  <c:v>194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7BB-4F31-9A11-44A4B2150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289400"/>
        <c:axId val="491289728"/>
      </c:scatterChart>
      <c:valAx>
        <c:axId val="491289400"/>
        <c:scaling>
          <c:orientation val="minMax"/>
          <c:min val="1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Altitude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1289728"/>
        <c:crosses val="autoZero"/>
        <c:crossBetween val="midCat"/>
      </c:valAx>
      <c:valAx>
        <c:axId val="49128972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Counts (min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3.0057949230251853E-2"/>
              <c:y val="0.259075663525764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1289400"/>
        <c:crosses val="autoZero"/>
        <c:crossBetween val="midCat"/>
        <c:majorUnit val="1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0.19528</cdr:x>
      <cdr:y>0.24934</cdr:y>
    </cdr:from>
    <cdr:to>
      <cdr:x>0.90079</cdr:x>
      <cdr:y>0.25197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C6FE7CB-4291-4162-91C0-0389A3421167}"/>
            </a:ext>
          </a:extLst>
        </cdr:cNvPr>
        <cdr:cNvCxnSpPr/>
      </cdr:nvCxnSpPr>
      <cdr:spPr>
        <a:xfrm xmlns:a="http://schemas.openxmlformats.org/drawingml/2006/main" flipV="1">
          <a:off x="944880" y="723900"/>
          <a:ext cx="3413760" cy="762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0.19318</cdr:x>
      <cdr:y>0.47682</cdr:y>
    </cdr:from>
    <cdr:to>
      <cdr:x>0.89869</cdr:x>
      <cdr:y>0.47944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3E06D490-1783-4C6D-9859-7A29C231451D}"/>
            </a:ext>
          </a:extLst>
        </cdr:cNvPr>
        <cdr:cNvCxnSpPr/>
      </cdr:nvCxnSpPr>
      <cdr:spPr>
        <a:xfrm xmlns:a="http://schemas.openxmlformats.org/drawingml/2006/main" flipV="1">
          <a:off x="934720" y="1384300"/>
          <a:ext cx="3413760" cy="762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CAB2-FCEC-42F7-BC74-D55B125E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3DB3A-43D1-4AFE-AC7C-032AFAC575E9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692D-3773-4337-A88F-29D6854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608C4-0678-4021-8850-A71E65DC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B1C2F-038A-46A2-901D-924928C54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5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24BC-8BFA-4747-A520-F1D8D1FB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D0FB-9F73-4BE9-BF6F-111D2270EA85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5CE8A-8EAD-492C-B83D-2CC85288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E239-473F-43D3-B16A-279DF452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13644-0306-4724-9630-28DAA20ED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2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2814321"/>
            <a:ext cx="26660477" cy="599186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2814321"/>
            <a:ext cx="79444213" cy="59918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4D1C-5D14-4364-B531-13CDAF3B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4E43-DFA5-4441-BB1F-7C18175AE8D2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B3003-5782-456C-99DC-11E3C93F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DE2C8-3055-4E33-B79F-61299EAD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ED627-8EEB-43F4-A7D5-3056A7CA3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24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C99C-AC36-4C84-B982-7AB81A70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B02A-B281-4ABE-AC61-9C91CCBF9A1A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E1BB-2AB2-4A35-9C0F-74484A6B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96C7A-6380-4921-89B8-FC40C22B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DEAF1-2DA9-4F73-9D63-8BECD3FFB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36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D301B-B0FC-4CB1-A48D-81E0CCD8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9EFC-14AA-4064-A116-4C13D3E005C5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FB24E-3CA6-48BE-843A-207E7FD1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A2FF7-2BF3-4DEF-B8CA-350FEAE0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A4AED-5617-407C-BE72-A282C04F5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3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16388081"/>
            <a:ext cx="53052343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16388081"/>
            <a:ext cx="53052347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B6DE31-8D7D-4BA7-8DD7-C7945FFF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9B21-F3D0-4193-A47C-346D23A29F06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E34226-4257-45CB-80DA-5D023DE5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B5218E-4D8B-492C-BE19-D5688914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D8BB1-4F7F-40B3-B64B-1C415971C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52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6E7FD5-B6C3-4677-BD8C-B6233478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5E773-E600-427F-8B25-813A06FD8C5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F2BBCB8-D0F1-42C6-A1CA-5B65425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1688BF-D2D0-4262-84FD-92FBA8DD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D4E1-404D-4520-8A37-AD3E9A74E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97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06C4D0-A701-45AB-921D-2E9D8296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F8CD-206D-460B-8B3F-8DBAC1E6C961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AFBCA5-EE63-49C7-8C82-06C22A21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481ED6-51A4-4919-88CC-6B42CAD1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E9A33-3DFB-4777-BE3A-C0B975295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24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46B90B-7BE9-4B7F-83BC-7AB2688F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0F31-7639-4EEE-8714-AA72775CC049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400C30-8554-4213-8AB5-BC6189F2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A73218-9DCE-49A7-99AA-C9CDE3E1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1064-7F98-461C-852D-E506E82C2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85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A107C9-C1E8-45A5-976B-42AEEA71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ECC4-2A31-440A-8D49-C6574535AD5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6AB197-B302-42A0-B1DC-153AD755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1F06EE-F0FA-4559-A250-824B903C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A6CA2-CC14-4FC3-ACB9-0F56594CE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0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BE2B3C-12AB-44EC-B458-A7DE5C18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451C-5FFE-44FF-A39F-1C13B5FB76E5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96B0A9-FC12-48EF-87B5-583A3DAB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3C794B-7F9F-4C19-9AFD-9C9AA9A1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4CC55-1607-4CD9-8DDA-2246DDF6A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12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CFD80CB-CC8B-41B2-91B1-D3E8645156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46238" y="879475"/>
            <a:ext cx="296259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502" tIns="156751" rIns="313502" bIns="1567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6CBC69-84DB-416E-BFC0-00319DB069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46238" y="5121275"/>
            <a:ext cx="29625925" cy="144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9C86E-9A49-4D5F-8AB7-0ABA29605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6238" y="20340638"/>
            <a:ext cx="7680325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 defTabSz="3135020" eaLnBrk="1" fontAlgn="auto" hangingPunct="1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DA9181-7310-47BE-A16A-9CA56E2759EC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69933-DBA8-4F49-994E-F23B8EDAD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47438" y="20340638"/>
            <a:ext cx="10423525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 defTabSz="3135020" eaLnBrk="1" fontAlgn="auto" hangingPunct="1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08B8-8F7D-470C-860D-EBFDB1F53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313502" tIns="156751" rIns="313502" bIns="15675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4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7C88271-EB6E-487E-B478-7D46027F52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3725" rtl="0" eaLnBrk="0" fontAlgn="base" hangingPunct="0">
        <a:spcBef>
          <a:spcPct val="0"/>
        </a:spcBef>
        <a:spcAft>
          <a:spcPct val="0"/>
        </a:spcAft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2pPr>
      <a:lvl3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3pPr>
      <a:lvl4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4pPr>
      <a:lvl5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5pPr>
      <a:lvl6pPr marL="4572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6pPr>
      <a:lvl7pPr marL="9144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7pPr>
      <a:lvl8pPr marL="13716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8pPr>
      <a:lvl9pPr marL="18288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9pPr>
    </p:titleStyle>
    <p:bodyStyle>
      <a:lvl1pPr marL="1174750" indent="-1174750" algn="l" defTabSz="3133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350" indent="-979488" algn="l" defTabSz="3133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7950" indent="-782638" algn="l" defTabSz="3133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4813" indent="-782638" algn="l" defTabSz="3133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263" indent="-782638" algn="l" defTabSz="3133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3.JPG"/><Relationship Id="rId3" Type="http://schemas.openxmlformats.org/officeDocument/2006/relationships/hyperlink" Target="mailto:mnsgc@umn.edu" TargetMode="External"/><Relationship Id="rId21" Type="http://schemas.openxmlformats.org/officeDocument/2006/relationships/image" Target="../media/image15.jp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chart" Target="../charts/chart1.xml"/><Relationship Id="rId2" Type="http://schemas.openxmlformats.org/officeDocument/2006/relationships/hyperlink" Target="mailto:epagrimson@stkate.edu" TargetMode="External"/><Relationship Id="rId16" Type="http://schemas.openxmlformats.org/officeDocument/2006/relationships/image" Target="../media/image12.jpg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5" Type="http://schemas.openxmlformats.org/officeDocument/2006/relationships/image" Target="../media/image11.jpeg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chart" Target="../charts/chart2.xml"/><Relationship Id="rId4" Type="http://schemas.openxmlformats.org/officeDocument/2006/relationships/hyperlink" Target="http://www.mnspacegrant.org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A0A9EAC-4C0A-45EF-A924-EEEE01EBE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213"/>
            <a:ext cx="32918400" cy="3200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Georgia" panose="02040502050405020303" pitchFamily="18" charset="0"/>
              </a:rPr>
              <a:t>NASA’s MN Space Grant Consortium (</a:t>
            </a:r>
            <a:r>
              <a:rPr lang="en-US" altLang="en-US" sz="7200" dirty="0" err="1">
                <a:latin typeface="Georgia" panose="02040502050405020303" pitchFamily="18" charset="0"/>
              </a:rPr>
              <a:t>MnSGC</a:t>
            </a:r>
            <a:r>
              <a:rPr lang="en-US" altLang="en-US" sz="7200" dirty="0">
                <a:latin typeface="Georgia" panose="02040502050405020303" pitchFamily="18" charset="0"/>
              </a:rPr>
              <a:t>)</a:t>
            </a:r>
            <a:br>
              <a:rPr lang="en-US" altLang="en-US" sz="7200" dirty="0">
                <a:latin typeface="Georgia" panose="02040502050405020303" pitchFamily="18" charset="0"/>
              </a:rPr>
            </a:br>
            <a:r>
              <a:rPr lang="en-US" altLang="en-US" sz="7200" dirty="0">
                <a:latin typeface="Georgia" panose="02040502050405020303" pitchFamily="18" charset="0"/>
              </a:rPr>
              <a:t>Activities at St. Catherine University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6E258A-BD1A-4B39-A899-BEEFEACF4E58}"/>
              </a:ext>
            </a:extLst>
          </p:cNvPr>
          <p:cNvSpPr/>
          <p:nvPr/>
        </p:nvSpPr>
        <p:spPr>
          <a:xfrm>
            <a:off x="872330" y="3083406"/>
            <a:ext cx="7924800" cy="3995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Fellowships/Scholarships</a:t>
            </a:r>
          </a:p>
          <a:p>
            <a:endParaRPr lang="en-US" sz="2800" dirty="0"/>
          </a:p>
          <a:p>
            <a:r>
              <a:rPr lang="en-US" sz="2800" dirty="0"/>
              <a:t>All scholarships given to women perusing work in a STEM field:  Awardees from 2019 are: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Alisha </a:t>
            </a:r>
            <a:r>
              <a:rPr lang="en-US" sz="2800" dirty="0" err="1"/>
              <a:t>Wiedemeier</a:t>
            </a:r>
            <a:r>
              <a:rPr lang="en-US" sz="2800" dirty="0"/>
              <a:t>, Alyssa Wicks, Calli Clay, Maya Butler, Judy </a:t>
            </a:r>
            <a:r>
              <a:rPr lang="en-US" sz="2800" dirty="0" err="1"/>
              <a:t>Panmany</a:t>
            </a:r>
            <a:r>
              <a:rPr lang="en-US" sz="2800" dirty="0"/>
              <a:t>, Ella Graham, Megan Moberg. </a:t>
            </a:r>
            <a:endParaRPr lang="en-US" sz="1050" dirty="0"/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40C072-4FA0-4220-804E-99E9D65CA7B2}"/>
              </a:ext>
            </a:extLst>
          </p:cNvPr>
          <p:cNvSpPr/>
          <p:nvPr/>
        </p:nvSpPr>
        <p:spPr>
          <a:xfrm>
            <a:off x="11176396" y="5654790"/>
            <a:ext cx="10557669" cy="6191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NASA-Related Research</a:t>
            </a:r>
          </a:p>
          <a:p>
            <a:pPr algn="ctr" eaLnBrk="1" hangingPunct="1">
              <a:lnSpc>
                <a:spcPts val="2600"/>
              </a:lnSpc>
              <a:defRPr/>
            </a:pP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Support both faculty and students in research.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Research team for 2019 -2020 </a:t>
            </a:r>
          </a:p>
          <a:p>
            <a:pPr algn="ctr" eaLnBrk="1" hangingPunct="1">
              <a:lnSpc>
                <a:spcPts val="2600"/>
              </a:lnSpc>
              <a:defRPr/>
            </a:pP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/>
            <a:r>
              <a:rPr lang="en-US" sz="2800" dirty="0"/>
              <a:t>Alisha </a:t>
            </a:r>
            <a:r>
              <a:rPr lang="en-US" sz="2800" dirty="0" err="1"/>
              <a:t>Wiedmeier</a:t>
            </a:r>
            <a:r>
              <a:rPr lang="en-US" sz="2800" dirty="0"/>
              <a:t> – Class of 2020 spring</a:t>
            </a:r>
          </a:p>
          <a:p>
            <a:pPr algn="ctr"/>
            <a:r>
              <a:rPr lang="en-US" sz="2800" dirty="0"/>
              <a:t>Judy </a:t>
            </a:r>
            <a:r>
              <a:rPr lang="en-US" sz="2800" dirty="0" err="1"/>
              <a:t>Panmany</a:t>
            </a:r>
            <a:r>
              <a:rPr lang="en-US" sz="2800" dirty="0"/>
              <a:t> – Class of 2020 fall</a:t>
            </a:r>
          </a:p>
          <a:p>
            <a:pPr algn="ctr"/>
            <a:r>
              <a:rPr lang="en-US" sz="2800" dirty="0"/>
              <a:t>Melissa Graham – Class of 2020 spring</a:t>
            </a:r>
          </a:p>
          <a:p>
            <a:pPr algn="ctr"/>
            <a:r>
              <a:rPr lang="en-US" sz="2800" dirty="0"/>
              <a:t>Claire </a:t>
            </a:r>
            <a:r>
              <a:rPr lang="en-US" sz="2800" dirty="0" err="1"/>
              <a:t>Weinzierl</a:t>
            </a:r>
            <a:r>
              <a:rPr lang="en-US" sz="2800" dirty="0"/>
              <a:t> – Class of 2020 spring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2021 High Altitude Ballooning Team: </a:t>
            </a:r>
          </a:p>
          <a:p>
            <a:pPr algn="ctr"/>
            <a:r>
              <a:rPr lang="en-US" sz="2800" dirty="0"/>
              <a:t>Anisa Tapper – class of 2023</a:t>
            </a:r>
          </a:p>
          <a:p>
            <a:pPr algn="ctr"/>
            <a:r>
              <a:rPr lang="en-US" sz="2800" dirty="0"/>
              <a:t>Callie </a:t>
            </a:r>
            <a:r>
              <a:rPr lang="en-US" sz="2800" dirty="0" err="1"/>
              <a:t>Koreniowski</a:t>
            </a:r>
            <a:r>
              <a:rPr lang="en-US" sz="2800" dirty="0"/>
              <a:t> – class of 2023</a:t>
            </a:r>
          </a:p>
          <a:p>
            <a:pPr algn="ctr"/>
            <a:r>
              <a:rPr lang="en-US" sz="2800" dirty="0"/>
              <a:t>Jillian Durand – class of 2023</a:t>
            </a:r>
          </a:p>
          <a:p>
            <a:pPr algn="ctr" eaLnBrk="1" hangingPunct="1">
              <a:lnSpc>
                <a:spcPts val="2600"/>
              </a:lnSpc>
              <a:defRPr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46646A-D825-451B-B203-B27F2FC10548}"/>
              </a:ext>
            </a:extLst>
          </p:cNvPr>
          <p:cNvSpPr/>
          <p:nvPr/>
        </p:nvSpPr>
        <p:spPr>
          <a:xfrm>
            <a:off x="449263" y="14866229"/>
            <a:ext cx="8229600" cy="2313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Higher Ed Course Development</a:t>
            </a:r>
          </a:p>
          <a:p>
            <a:pPr algn="ctr" eaLnBrk="1" hangingPunct="1">
              <a:lnSpc>
                <a:spcPts val="2600"/>
              </a:lnSpc>
              <a:defRPr/>
            </a:pP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Support  new-course development and the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revision of existing courses on topics of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particular interest to NASA, such as rocketry, astronomy and high altitude ballooning.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87C307-D1C9-48CB-A439-5878245931FC}"/>
              </a:ext>
            </a:extLst>
          </p:cNvPr>
          <p:cNvSpPr/>
          <p:nvPr/>
        </p:nvSpPr>
        <p:spPr>
          <a:xfrm>
            <a:off x="24017408" y="8283427"/>
            <a:ext cx="8686799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Informal Education</a:t>
            </a:r>
          </a:p>
          <a:p>
            <a:pPr algn="ctr" eaLnBrk="1" hangingPunct="1">
              <a:lnSpc>
                <a:spcPts val="2600"/>
              </a:lnSpc>
              <a:defRPr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Support of work with 4-H programs around the state of Minnesota with emphasis on Rocketry and High Altitude Ballooning activities. </a:t>
            </a:r>
          </a:p>
          <a:p>
            <a:pPr algn="ctr" eaLnBrk="1" hangingPunct="1">
              <a:lnSpc>
                <a:spcPts val="2600"/>
              </a:lnSpc>
              <a:defRPr/>
            </a:pP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New Society of Physics Students chapter formed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076FDF-B0CB-4796-8DDE-037665CBDF72}"/>
              </a:ext>
            </a:extLst>
          </p:cNvPr>
          <p:cNvSpPr/>
          <p:nvPr/>
        </p:nvSpPr>
        <p:spPr>
          <a:xfrm>
            <a:off x="23732330" y="14667346"/>
            <a:ext cx="9484511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Matching Requirement</a:t>
            </a:r>
          </a:p>
          <a:p>
            <a:pPr algn="ctr" eaLnBrk="1" hangingPunct="1">
              <a:defRPr/>
            </a:pPr>
            <a:endParaRPr lang="en-US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All recipients of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MnSGC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programmatic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(i.e. non-Fellowship/Scholarship) funds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are required to provide at least a 1-to-1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match of new-money or in-kind value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2063" name="Group 7">
            <a:extLst>
              <a:ext uri="{FF2B5EF4-FFF2-40B4-BE49-F238E27FC236}">
                <a16:creationId xmlns:a16="http://schemas.microsoft.com/office/drawing/2014/main" id="{326C01A4-2D75-4AD2-A8A1-3664EE1027A6}"/>
              </a:ext>
            </a:extLst>
          </p:cNvPr>
          <p:cNvGrpSpPr>
            <a:grpSpLocks/>
          </p:cNvGrpSpPr>
          <p:nvPr/>
        </p:nvGrpSpPr>
        <p:grpSpPr bwMode="auto">
          <a:xfrm>
            <a:off x="12115006" y="18528155"/>
            <a:ext cx="8688388" cy="2897187"/>
            <a:chOff x="8229600" y="18743613"/>
            <a:chExt cx="8688388" cy="28971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BDBF39-881C-4091-9295-2F3A5595121A}"/>
                </a:ext>
              </a:extLst>
            </p:cNvPr>
            <p:cNvSpPr/>
            <p:nvPr/>
          </p:nvSpPr>
          <p:spPr>
            <a:xfrm>
              <a:off x="8458200" y="18841522"/>
              <a:ext cx="8229600" cy="26468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Learn More / Contact Us</a:t>
              </a:r>
            </a:p>
            <a:p>
              <a:pPr algn="ctr" eaLnBrk="1" hangingPunct="1">
                <a:lnSpc>
                  <a:spcPts val="2600"/>
                </a:lnSpc>
                <a:defRPr/>
              </a:pPr>
              <a:endPara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600"/>
                </a:lnSpc>
                <a:defRPr/>
              </a:pPr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St. Catherine University </a:t>
              </a:r>
              <a:r>
                <a:rPr lang="en-US" sz="24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MnSGC</a:t>
              </a:r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 Affiliate Director:</a:t>
              </a:r>
            </a:p>
            <a:p>
              <a:pPr algn="ctr" eaLnBrk="1" hangingPunct="1">
                <a:lnSpc>
                  <a:spcPts val="2600"/>
                </a:lnSpc>
                <a:defRPr/>
              </a:pPr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Prof. Erick Agrimson </a:t>
              </a:r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  <a:hlinkClick r:id="rId2"/>
                </a:rPr>
                <a:t>epagrimson@stkate.edu</a:t>
              </a:r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 </a:t>
              </a:r>
            </a:p>
            <a:p>
              <a:pPr algn="ctr" eaLnBrk="1" hangingPunct="1">
                <a:lnSpc>
                  <a:spcPts val="2600"/>
                </a:lnSpc>
                <a:defRPr/>
              </a:pPr>
              <a:endPara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600"/>
                </a:lnSpc>
                <a:defRPr/>
              </a:pPr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General </a:t>
              </a:r>
              <a:r>
                <a:rPr lang="en-US" sz="24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MnSGC</a:t>
              </a:r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 e-mail: </a:t>
              </a:r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  <a:hlinkClick r:id="rId3"/>
                </a:rPr>
                <a:t>mnsgc@umn.edu</a:t>
              </a:r>
              <a:endPara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600"/>
                </a:lnSpc>
                <a:defRPr/>
              </a:pPr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General </a:t>
              </a:r>
              <a:r>
                <a:rPr lang="en-US" sz="24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MnSGC</a:t>
              </a:r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</a:rPr>
                <a:t> website: </a:t>
              </a:r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Arial" charset="0"/>
                  <a:hlinkClick r:id="rId4"/>
                </a:rPr>
                <a:t>http://www.mnspacegrant.org</a:t>
              </a:r>
              <a:endPara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8DF0D8F-76DE-47E6-BF93-05F6B3B1B477}"/>
                </a:ext>
              </a:extLst>
            </p:cNvPr>
            <p:cNvCxnSpPr/>
            <p:nvPr/>
          </p:nvCxnSpPr>
          <p:spPr>
            <a:xfrm rot="5400000">
              <a:off x="6783387" y="20191413"/>
              <a:ext cx="2894013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275BDAE-E8A7-4857-A856-EA46CECF271D}"/>
                </a:ext>
              </a:extLst>
            </p:cNvPr>
            <p:cNvCxnSpPr/>
            <p:nvPr/>
          </p:nvCxnSpPr>
          <p:spPr>
            <a:xfrm rot="5400000">
              <a:off x="15468601" y="20191412"/>
              <a:ext cx="2895600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A69658C-858F-46CA-A2A7-56B17D950075}"/>
                </a:ext>
              </a:extLst>
            </p:cNvPr>
            <p:cNvCxnSpPr/>
            <p:nvPr/>
          </p:nvCxnSpPr>
          <p:spPr>
            <a:xfrm>
              <a:off x="8229600" y="18743613"/>
              <a:ext cx="8686800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6F9ACE-DA1E-4465-9F7D-0E39FC1B073D}"/>
                </a:ext>
              </a:extLst>
            </p:cNvPr>
            <p:cNvCxnSpPr/>
            <p:nvPr/>
          </p:nvCxnSpPr>
          <p:spPr>
            <a:xfrm>
              <a:off x="8229600" y="21637625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7" name="Picture 1">
            <a:extLst>
              <a:ext uri="{FF2B5EF4-FFF2-40B4-BE49-F238E27FC236}">
                <a16:creationId xmlns:a16="http://schemas.microsoft.com/office/drawing/2014/main" id="{2C13116C-52A0-4A04-8881-EDBCE9A2B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323" y="3864884"/>
            <a:ext cx="3074988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1C97670C-5C5D-426C-9AEF-FE44E5151C7B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505889"/>
            <a:ext cx="5875337" cy="19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39A06A-54CA-49FB-8AE2-87CAD2F555A2}"/>
              </a:ext>
            </a:extLst>
          </p:cNvPr>
          <p:cNvSpPr/>
          <p:nvPr/>
        </p:nvSpPr>
        <p:spPr>
          <a:xfrm>
            <a:off x="9023745" y="3083406"/>
            <a:ext cx="14862969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Faculty</a:t>
            </a:r>
          </a:p>
          <a:p>
            <a:pPr algn="ctr" eaLnBrk="1" hangingPunct="1">
              <a:defRPr/>
            </a:pP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Erick Agrimson – stratospheric ballooning research and informal education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Hannah Kinney – cosmology research and higher education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DCF407-3F94-4CD1-9AA5-4436FE712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745" y="9789490"/>
            <a:ext cx="2555713" cy="39446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5D8DBB-747C-451D-938A-1C37BF7DC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90435" y="505889"/>
            <a:ext cx="3370764" cy="290231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7014C72-751A-4652-8BE1-823A819A0F95}"/>
              </a:ext>
            </a:extLst>
          </p:cNvPr>
          <p:cNvSpPr txBox="1"/>
          <p:nvPr/>
        </p:nvSpPr>
        <p:spPr>
          <a:xfrm>
            <a:off x="754003" y="6976912"/>
            <a:ext cx="7924801" cy="4157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Presentations for 2019 and 2020</a:t>
            </a:r>
          </a:p>
          <a:p>
            <a:pPr algn="ctr"/>
            <a:endParaRPr lang="en-US" sz="1050" dirty="0"/>
          </a:p>
          <a:p>
            <a:pPr algn="ctr"/>
            <a:r>
              <a:rPr lang="en-US" sz="2800" dirty="0"/>
              <a:t>Keynote address: IA AAPT Ames IA Oct 25 2019.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AAPT Winter Meeting January 18-22 2020</a:t>
            </a:r>
          </a:p>
          <a:p>
            <a:pPr algn="ctr"/>
            <a:r>
              <a:rPr lang="en-US" sz="2800" dirty="0"/>
              <a:t>Outstanding poster award in SPS:</a:t>
            </a:r>
          </a:p>
          <a:p>
            <a:pPr algn="ctr"/>
            <a:r>
              <a:rPr lang="en-US" sz="2800" dirty="0"/>
              <a:t>group 4 of 22 posters chosen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Scholars at the MN Capitol March 11 2020</a:t>
            </a:r>
          </a:p>
          <a:p>
            <a:pPr algn="ctr" eaLnBrk="1" hangingPunct="1">
              <a:lnSpc>
                <a:spcPts val="2600"/>
              </a:lnSpc>
              <a:defRPr/>
            </a:pP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pic>
        <p:nvPicPr>
          <p:cNvPr id="53" name="Content Placeholder 3">
            <a:extLst>
              <a:ext uri="{FF2B5EF4-FFF2-40B4-BE49-F238E27FC236}">
                <a16:creationId xmlns:a16="http://schemas.microsoft.com/office/drawing/2014/main" id="{A18E567B-54C6-46C7-800C-8F44B154D5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797130" y="15316093"/>
            <a:ext cx="4034413" cy="30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611A96-5984-4CCB-B37A-2341E49359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38023" y="15316094"/>
            <a:ext cx="4034411" cy="30258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31A157-26DD-4776-9F7A-B52B5564AD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97917" y="15316093"/>
            <a:ext cx="4034413" cy="3025810"/>
          </a:xfrm>
          <a:prstGeom prst="rect">
            <a:avLst/>
          </a:prstGeom>
        </p:spPr>
      </p:pic>
      <p:pic>
        <p:nvPicPr>
          <p:cNvPr id="58" name="Picture 57" descr="Screen Shot 2015-02-08 at 8.25.48 AM.png">
            <a:extLst>
              <a:ext uri="{FF2B5EF4-FFF2-40B4-BE49-F238E27FC236}">
                <a16:creationId xmlns:a16="http://schemas.microsoft.com/office/drawing/2014/main" id="{30FCEBBF-843C-41D1-8C94-6D67736B6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476" y="18528965"/>
            <a:ext cx="3801444" cy="28510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50A94B-5926-46C2-B34C-56F36189FC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9924" y="18531729"/>
            <a:ext cx="3797760" cy="2848320"/>
          </a:xfrm>
          <a:prstGeom prst="rect">
            <a:avLst/>
          </a:prstGeom>
        </p:spPr>
      </p:pic>
      <p:pic>
        <p:nvPicPr>
          <p:cNvPr id="28" name="Picture 27" descr="https://lh6.googleusercontent.com/pzOaz9caOVZGlZ53laymwV_uDDMDziYbh-pW5Hf-705X2wKUBebx8r91sGrVEqdpeK431UKM7oSXQ6KAK2wawVwL8HLWYolayhznxRTPeFgdSmMaKMlOFIQVGKl85gGdrcPS8gUh_rg">
            <a:extLst>
              <a:ext uri="{FF2B5EF4-FFF2-40B4-BE49-F238E27FC236}">
                <a16:creationId xmlns:a16="http://schemas.microsoft.com/office/drawing/2014/main" id="{43383304-E7D9-4A11-924C-3EA174C17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/>
          <a:stretch/>
        </p:blipFill>
        <p:spPr bwMode="auto">
          <a:xfrm>
            <a:off x="21559005" y="9873885"/>
            <a:ext cx="2128958" cy="3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Content Placeholder 6">
            <a:extLst>
              <a:ext uri="{FF2B5EF4-FFF2-40B4-BE49-F238E27FC236}">
                <a16:creationId xmlns:a16="http://schemas.microsoft.com/office/drawing/2014/main" id="{DD5D809F-F4B9-4D69-8B27-F6F1BF03B92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t="67" r="3902"/>
          <a:stretch/>
        </p:blipFill>
        <p:spPr bwMode="auto">
          <a:xfrm rot="5400000">
            <a:off x="1657962" y="16646465"/>
            <a:ext cx="3995904" cy="546010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C119D4-5035-4A22-ACF3-EF9B8212C52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2" t="17778" r="30419" b="25410"/>
          <a:stretch/>
        </p:blipFill>
        <p:spPr>
          <a:xfrm>
            <a:off x="25102353" y="2543504"/>
            <a:ext cx="2772443" cy="50314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69B96749-6E05-436E-854D-8691E9B67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835402"/>
              </p:ext>
            </p:extLst>
          </p:nvPr>
        </p:nvGraphicFramePr>
        <p:xfrm>
          <a:off x="17195147" y="12143253"/>
          <a:ext cx="4034413" cy="301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B0A09DDB-D963-48B3-A4ED-F85E5BD580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825" y="17340056"/>
            <a:ext cx="5379219" cy="40344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AF901331-818F-4B03-92BB-ABD655EE8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976798"/>
              </p:ext>
            </p:extLst>
          </p:nvPr>
        </p:nvGraphicFramePr>
        <p:xfrm>
          <a:off x="12042953" y="12143254"/>
          <a:ext cx="4647689" cy="301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C8946A6B-A4A3-4DAC-83EA-748BEBFB9BD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31666" r="1383" b="483"/>
          <a:stretch/>
        </p:blipFill>
        <p:spPr>
          <a:xfrm>
            <a:off x="21346114" y="6215300"/>
            <a:ext cx="2292679" cy="32386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BDDC4AE-CE24-4618-A7B4-B4FF8B58BDD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86" y="6064360"/>
            <a:ext cx="2422380" cy="331556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6" name="Content Placeholder 3">
            <a:extLst>
              <a:ext uri="{FF2B5EF4-FFF2-40B4-BE49-F238E27FC236}">
                <a16:creationId xmlns:a16="http://schemas.microsoft.com/office/drawing/2014/main" id="{C0897252-8B9F-4F08-A55F-1D40DEF0E3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 bwMode="auto">
          <a:xfrm>
            <a:off x="25590016" y="11642409"/>
            <a:ext cx="5769138" cy="301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0B0E602-0C30-485C-B4D5-36C594E7AB0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72057" y="11629929"/>
            <a:ext cx="5784012" cy="303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338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Times New Roman</vt:lpstr>
      <vt:lpstr>Office Theme</vt:lpstr>
      <vt:lpstr>NASA’s MN Space Grant Consortium (MnSGC) Activities at St. Catherine University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 Space Grant Consortium Linking NASA to Higher Education in Minnesota</dc:title>
  <dc:creator>James Flaten</dc:creator>
  <cp:lastModifiedBy>Erick Agrimson</cp:lastModifiedBy>
  <cp:revision>81</cp:revision>
  <dcterms:created xsi:type="dcterms:W3CDTF">2011-08-24T02:31:29Z</dcterms:created>
  <dcterms:modified xsi:type="dcterms:W3CDTF">2020-10-17T04:07:34Z</dcterms:modified>
</cp:coreProperties>
</file>