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08" r:id="rId3"/>
  </p:sldMasterIdLst>
  <p:notesMasterIdLst>
    <p:notesMasterId r:id="rId20"/>
  </p:notesMasterIdLst>
  <p:sldIdLst>
    <p:sldId id="305" r:id="rId4"/>
    <p:sldId id="313" r:id="rId5"/>
    <p:sldId id="306" r:id="rId6"/>
    <p:sldId id="308" r:id="rId7"/>
    <p:sldId id="311" r:id="rId8"/>
    <p:sldId id="310" r:id="rId9"/>
    <p:sldId id="307" r:id="rId10"/>
    <p:sldId id="317" r:id="rId11"/>
    <p:sldId id="320" r:id="rId12"/>
    <p:sldId id="318" r:id="rId13"/>
    <p:sldId id="321" r:id="rId14"/>
    <p:sldId id="316" r:id="rId15"/>
    <p:sldId id="319" r:id="rId16"/>
    <p:sldId id="261" r:id="rId17"/>
    <p:sldId id="312" r:id="rId18"/>
    <p:sldId id="314"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NDY LARIMER" initials="RL" lastIdx="1" clrIdx="0">
    <p:extLst>
      <p:ext uri="{19B8F6BF-5375-455C-9EA6-DF929625EA0E}">
        <p15:presenceInfo xmlns:p15="http://schemas.microsoft.com/office/powerpoint/2012/main" userId="ce14ed1ffde0b72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59457B-5389-45B8-9704-A413DAD26895}" v="288" dt="2020-09-18T15:50:31.8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87" autoAdjust="0"/>
    <p:restoredTop sz="94660"/>
  </p:normalViewPr>
  <p:slideViewPr>
    <p:cSldViewPr snapToGrid="0">
      <p:cViewPr varScale="1">
        <p:scale>
          <a:sx n="63" d="100"/>
          <a:sy n="63" d="100"/>
        </p:scale>
        <p:origin x="970" y="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CEF165C6-A787-4D17-AFD6-AAB5E89E8148}" type="datetimeFigureOut">
              <a:rPr lang="en-US" smtClean="0"/>
              <a:t>10/16/2020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587E57F-5E63-4331-9524-A687D4E09B79}" type="slidenum">
              <a:rPr lang="en-US" smtClean="0"/>
              <a:t>‹#›</a:t>
            </a:fld>
            <a:endParaRPr lang="en-US"/>
          </a:p>
        </p:txBody>
      </p:sp>
    </p:spTree>
    <p:extLst>
      <p:ext uri="{BB962C8B-B14F-4D97-AF65-F5344CB8AC3E}">
        <p14:creationId xmlns:p14="http://schemas.microsoft.com/office/powerpoint/2010/main" val="3675725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64D6BB6-A5EF-400E-A1B2-BEF7EC80470C}" type="datetime1">
              <a:rPr lang="en-US" smtClean="0">
                <a:solidFill>
                  <a:prstClr val="black">
                    <a:tint val="75000"/>
                  </a:prstClr>
                </a:solidFill>
              </a:rPr>
              <a:t>10/16/2020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Central Montana IEEE Feb 24, 2016 and National Space Grant DIrectors Meeting March 2-5, 2016</a:t>
            </a:r>
          </a:p>
        </p:txBody>
      </p:sp>
      <p:sp>
        <p:nvSpPr>
          <p:cNvPr id="6" name="Slide Number Placeholder 5"/>
          <p:cNvSpPr>
            <a:spLocks noGrp="1"/>
          </p:cNvSpPr>
          <p:nvPr>
            <p:ph type="sldNum" sz="quarter" idx="12"/>
          </p:nvPr>
        </p:nvSpPr>
        <p:spPr/>
        <p:txBody>
          <a:bodyPr/>
          <a:lstStyle/>
          <a:p>
            <a:fld id="{1B3101B5-B0DD-418C-B959-B5C073CE99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518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2FB24C-E07F-4FC5-9B09-8DC452C76F6B}" type="datetime1">
              <a:rPr lang="en-US" smtClean="0">
                <a:solidFill>
                  <a:prstClr val="black">
                    <a:tint val="75000"/>
                  </a:prstClr>
                </a:solidFill>
              </a:rPr>
              <a:t>10/16/2020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Central Montana IEEE Feb 24, 2016 and National Space Grant DIrectors Meeting March 2-5, 2016</a:t>
            </a:r>
          </a:p>
        </p:txBody>
      </p:sp>
      <p:sp>
        <p:nvSpPr>
          <p:cNvPr id="6" name="Slide Number Placeholder 5"/>
          <p:cNvSpPr>
            <a:spLocks noGrp="1"/>
          </p:cNvSpPr>
          <p:nvPr>
            <p:ph type="sldNum" sz="quarter" idx="12"/>
          </p:nvPr>
        </p:nvSpPr>
        <p:spPr/>
        <p:txBody>
          <a:bodyPr/>
          <a:lstStyle/>
          <a:p>
            <a:fld id="{1B3101B5-B0DD-418C-B959-B5C073CE99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3956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4869D6-9202-4F1D-8243-CAD5DDE8E433}" type="datetime1">
              <a:rPr lang="en-US" smtClean="0">
                <a:solidFill>
                  <a:prstClr val="black">
                    <a:tint val="75000"/>
                  </a:prstClr>
                </a:solidFill>
              </a:rPr>
              <a:t>10/16/2020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Central Montana IEEE Feb 24, 2016 and National Space Grant DIrectors Meeting March 2-5, 2016</a:t>
            </a:r>
          </a:p>
        </p:txBody>
      </p:sp>
      <p:sp>
        <p:nvSpPr>
          <p:cNvPr id="6" name="Slide Number Placeholder 5"/>
          <p:cNvSpPr>
            <a:spLocks noGrp="1"/>
          </p:cNvSpPr>
          <p:nvPr>
            <p:ph type="sldNum" sz="quarter" idx="12"/>
          </p:nvPr>
        </p:nvSpPr>
        <p:spPr/>
        <p:txBody>
          <a:bodyPr/>
          <a:lstStyle/>
          <a:p>
            <a:fld id="{1B3101B5-B0DD-418C-B959-B5C073CE99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482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E9779F-3F57-4185-9AA6-2F2729DCE842}" type="datetime1">
              <a:rPr lang="en-US" smtClean="0">
                <a:solidFill>
                  <a:prstClr val="black">
                    <a:tint val="75000"/>
                  </a:prstClr>
                </a:solidFill>
              </a:rPr>
              <a:t>10/16/2020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Central Montana IEEE Feb 24, 2016 and National Space Grant DIrectors Meeting March 2-5, 2016</a:t>
            </a:r>
          </a:p>
        </p:txBody>
      </p:sp>
      <p:sp>
        <p:nvSpPr>
          <p:cNvPr id="6" name="Slide Number Placeholder 5"/>
          <p:cNvSpPr>
            <a:spLocks noGrp="1"/>
          </p:cNvSpPr>
          <p:nvPr>
            <p:ph type="sldNum" sz="quarter" idx="12"/>
          </p:nvPr>
        </p:nvSpPr>
        <p:spPr/>
        <p:txBody>
          <a:bodyPr/>
          <a:lstStyle/>
          <a:p>
            <a:fld id="{1B3101B5-B0DD-418C-B959-B5C073CE99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751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9EF1BA-33BD-4AC4-A59A-25F1942A83C2}" type="datetime1">
              <a:rPr lang="en-US" smtClean="0">
                <a:solidFill>
                  <a:prstClr val="black">
                    <a:tint val="75000"/>
                  </a:prstClr>
                </a:solidFill>
              </a:rPr>
              <a:t>10/16/2020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Central Montana IEEE Feb 24, 2016 and National Space Grant DIrectors Meeting March 2-5, 2016</a:t>
            </a:r>
          </a:p>
        </p:txBody>
      </p:sp>
      <p:sp>
        <p:nvSpPr>
          <p:cNvPr id="6" name="Slide Number Placeholder 5"/>
          <p:cNvSpPr>
            <a:spLocks noGrp="1"/>
          </p:cNvSpPr>
          <p:nvPr>
            <p:ph type="sldNum" sz="quarter" idx="12"/>
          </p:nvPr>
        </p:nvSpPr>
        <p:spPr/>
        <p:txBody>
          <a:bodyPr/>
          <a:lstStyle/>
          <a:p>
            <a:fld id="{1B3101B5-B0DD-418C-B959-B5C073CE99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9104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49" y="458948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07252D-0FF0-4053-8758-A23096420536}" type="datetime1">
              <a:rPr lang="en-US" smtClean="0">
                <a:solidFill>
                  <a:prstClr val="black">
                    <a:tint val="75000"/>
                  </a:prstClr>
                </a:solidFill>
              </a:rPr>
              <a:t>10/16/2020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Central Montana IEEE Feb 24, 2016 and National Space Grant DIrectors Meeting March 2-5, 2016</a:t>
            </a:r>
          </a:p>
        </p:txBody>
      </p:sp>
      <p:sp>
        <p:nvSpPr>
          <p:cNvPr id="6" name="Slide Number Placeholder 5"/>
          <p:cNvSpPr>
            <a:spLocks noGrp="1"/>
          </p:cNvSpPr>
          <p:nvPr>
            <p:ph type="sldNum" sz="quarter" idx="12"/>
          </p:nvPr>
        </p:nvSpPr>
        <p:spPr/>
        <p:txBody>
          <a:bodyPr/>
          <a:lstStyle/>
          <a:p>
            <a:fld id="{1B3101B5-B0DD-418C-B959-B5C073CE99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8272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F2DD28-60FC-4E45-9BB5-F3916D3CF5B1}" type="datetime1">
              <a:rPr lang="en-US" smtClean="0">
                <a:solidFill>
                  <a:prstClr val="black">
                    <a:tint val="75000"/>
                  </a:prstClr>
                </a:solidFill>
              </a:rPr>
              <a:t>10/16/2020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Central Montana IEEE Feb 24, 2016 and National Space Grant DIrectors Meeting March 2-5, 2016</a:t>
            </a:r>
          </a:p>
        </p:txBody>
      </p:sp>
      <p:sp>
        <p:nvSpPr>
          <p:cNvPr id="7" name="Slide Number Placeholder 6"/>
          <p:cNvSpPr>
            <a:spLocks noGrp="1"/>
          </p:cNvSpPr>
          <p:nvPr>
            <p:ph type="sldNum" sz="quarter" idx="12"/>
          </p:nvPr>
        </p:nvSpPr>
        <p:spPr/>
        <p:txBody>
          <a:bodyPr/>
          <a:lstStyle/>
          <a:p>
            <a:fld id="{1B3101B5-B0DD-418C-B959-B5C073CE99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328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1631EE-8A9B-42F6-A698-181C63A8D99F}" type="datetime1">
              <a:rPr lang="en-US" smtClean="0">
                <a:solidFill>
                  <a:prstClr val="black">
                    <a:tint val="75000"/>
                  </a:prstClr>
                </a:solidFill>
              </a:rPr>
              <a:t>10/16/2020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Central Montana IEEE Feb 24, 2016 and National Space Grant DIrectors Meeting March 2-5, 2016</a:t>
            </a:r>
          </a:p>
        </p:txBody>
      </p:sp>
      <p:sp>
        <p:nvSpPr>
          <p:cNvPr id="9" name="Slide Number Placeholder 8"/>
          <p:cNvSpPr>
            <a:spLocks noGrp="1"/>
          </p:cNvSpPr>
          <p:nvPr>
            <p:ph type="sldNum" sz="quarter" idx="12"/>
          </p:nvPr>
        </p:nvSpPr>
        <p:spPr/>
        <p:txBody>
          <a:bodyPr/>
          <a:lstStyle/>
          <a:p>
            <a:fld id="{1B3101B5-B0DD-418C-B959-B5C073CE99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969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5E7D9E-6936-4A4B-9AFE-62E2F97B471B}" type="datetime1">
              <a:rPr lang="en-US" smtClean="0">
                <a:solidFill>
                  <a:prstClr val="black">
                    <a:tint val="75000"/>
                  </a:prstClr>
                </a:solidFill>
              </a:rPr>
              <a:t>10/16/2020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Central Montana IEEE Feb 24, 2016 and National Space Grant DIrectors Meeting March 2-5, 2016</a:t>
            </a:r>
          </a:p>
        </p:txBody>
      </p:sp>
      <p:sp>
        <p:nvSpPr>
          <p:cNvPr id="5" name="Slide Number Placeholder 4"/>
          <p:cNvSpPr>
            <a:spLocks noGrp="1"/>
          </p:cNvSpPr>
          <p:nvPr>
            <p:ph type="sldNum" sz="quarter" idx="12"/>
          </p:nvPr>
        </p:nvSpPr>
        <p:spPr/>
        <p:txBody>
          <a:bodyPr/>
          <a:lstStyle/>
          <a:p>
            <a:fld id="{1B3101B5-B0DD-418C-B959-B5C073CE99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37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71EF65-8517-44A1-AE3D-EBCBE47C8BB7}" type="datetime1">
              <a:rPr lang="en-US" smtClean="0">
                <a:solidFill>
                  <a:prstClr val="black">
                    <a:tint val="75000"/>
                  </a:prstClr>
                </a:solidFill>
              </a:rPr>
              <a:t>10/16/2020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Central Montana IEEE Feb 24, 2016 and National Space Grant DIrectors Meeting March 2-5, 2016</a:t>
            </a:r>
          </a:p>
        </p:txBody>
      </p:sp>
      <p:sp>
        <p:nvSpPr>
          <p:cNvPr id="4" name="Slide Number Placeholder 3"/>
          <p:cNvSpPr>
            <a:spLocks noGrp="1"/>
          </p:cNvSpPr>
          <p:nvPr>
            <p:ph type="sldNum" sz="quarter" idx="12"/>
          </p:nvPr>
        </p:nvSpPr>
        <p:spPr/>
        <p:txBody>
          <a:bodyPr/>
          <a:lstStyle/>
          <a:p>
            <a:fld id="{1B3101B5-B0DD-418C-B959-B5C073CE99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3584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F4C06C-F40F-42B1-A487-DCABFC16AFC1}" type="datetime1">
              <a:rPr lang="en-US" smtClean="0">
                <a:solidFill>
                  <a:prstClr val="black">
                    <a:tint val="75000"/>
                  </a:prstClr>
                </a:solidFill>
              </a:rPr>
              <a:t>10/16/2020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Central Montana IEEE Feb 24, 2016 and National Space Grant DIrectors Meeting March 2-5, 2016</a:t>
            </a:r>
          </a:p>
        </p:txBody>
      </p:sp>
      <p:sp>
        <p:nvSpPr>
          <p:cNvPr id="7" name="Slide Number Placeholder 6"/>
          <p:cNvSpPr>
            <a:spLocks noGrp="1"/>
          </p:cNvSpPr>
          <p:nvPr>
            <p:ph type="sldNum" sz="quarter" idx="12"/>
          </p:nvPr>
        </p:nvSpPr>
        <p:spPr/>
        <p:txBody>
          <a:bodyPr/>
          <a:lstStyle/>
          <a:p>
            <a:fld id="{1B3101B5-B0DD-418C-B959-B5C073CE99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3479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CD0551-A798-46D5-9DBF-8FAEE53FE3DF}" type="datetime1">
              <a:rPr lang="en-US" smtClean="0">
                <a:solidFill>
                  <a:prstClr val="black">
                    <a:tint val="75000"/>
                  </a:prstClr>
                </a:solidFill>
              </a:rPr>
              <a:t>10/16/2020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Central Montana IEEE Feb 24, 2016 and National Space Grant DIrectors Meeting March 2-5, 2016</a:t>
            </a:r>
          </a:p>
        </p:txBody>
      </p:sp>
      <p:sp>
        <p:nvSpPr>
          <p:cNvPr id="6" name="Slide Number Placeholder 5"/>
          <p:cNvSpPr>
            <a:spLocks noGrp="1"/>
          </p:cNvSpPr>
          <p:nvPr>
            <p:ph type="sldNum" sz="quarter" idx="12"/>
          </p:nvPr>
        </p:nvSpPr>
        <p:spPr/>
        <p:txBody>
          <a:bodyPr/>
          <a:lstStyle/>
          <a:p>
            <a:fld id="{1B3101B5-B0DD-418C-B959-B5C073CE99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1313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FD3BDE-60C4-48AB-B90C-077BF0DEA6A2}" type="datetime1">
              <a:rPr lang="en-US" smtClean="0">
                <a:solidFill>
                  <a:prstClr val="black">
                    <a:tint val="75000"/>
                  </a:prstClr>
                </a:solidFill>
              </a:rPr>
              <a:t>10/16/2020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Central Montana IEEE Feb 24, 2016 and National Space Grant DIrectors Meeting March 2-5, 2016</a:t>
            </a:r>
          </a:p>
        </p:txBody>
      </p:sp>
      <p:sp>
        <p:nvSpPr>
          <p:cNvPr id="7" name="Slide Number Placeholder 6"/>
          <p:cNvSpPr>
            <a:spLocks noGrp="1"/>
          </p:cNvSpPr>
          <p:nvPr>
            <p:ph type="sldNum" sz="quarter" idx="12"/>
          </p:nvPr>
        </p:nvSpPr>
        <p:spPr/>
        <p:txBody>
          <a:bodyPr/>
          <a:lstStyle/>
          <a:p>
            <a:fld id="{1B3101B5-B0DD-418C-B959-B5C073CE99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5757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9BC369-D0C0-4B08-9DEF-C2335A7077B5}" type="datetime1">
              <a:rPr lang="en-US" smtClean="0">
                <a:solidFill>
                  <a:prstClr val="black">
                    <a:tint val="75000"/>
                  </a:prstClr>
                </a:solidFill>
              </a:rPr>
              <a:t>10/16/2020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Central Montana IEEE Feb 24, 2016 and National Space Grant DIrectors Meeting March 2-5, 2016</a:t>
            </a:r>
          </a:p>
        </p:txBody>
      </p:sp>
      <p:sp>
        <p:nvSpPr>
          <p:cNvPr id="6" name="Slide Number Placeholder 5"/>
          <p:cNvSpPr>
            <a:spLocks noGrp="1"/>
          </p:cNvSpPr>
          <p:nvPr>
            <p:ph type="sldNum" sz="quarter" idx="12"/>
          </p:nvPr>
        </p:nvSpPr>
        <p:spPr/>
        <p:txBody>
          <a:bodyPr/>
          <a:lstStyle/>
          <a:p>
            <a:fld id="{1B3101B5-B0DD-418C-B959-B5C073CE99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8755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748B69-F893-4BD8-BE3F-8096AED372B6}" type="datetime1">
              <a:rPr lang="en-US" smtClean="0">
                <a:solidFill>
                  <a:prstClr val="black">
                    <a:tint val="75000"/>
                  </a:prstClr>
                </a:solidFill>
              </a:rPr>
              <a:t>10/16/2020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Central Montana IEEE Feb 24, 2016 and National Space Grant DIrectors Meeting March 2-5, 2016</a:t>
            </a:r>
          </a:p>
        </p:txBody>
      </p:sp>
      <p:sp>
        <p:nvSpPr>
          <p:cNvPr id="6" name="Slide Number Placeholder 5"/>
          <p:cNvSpPr>
            <a:spLocks noGrp="1"/>
          </p:cNvSpPr>
          <p:nvPr>
            <p:ph type="sldNum" sz="quarter" idx="12"/>
          </p:nvPr>
        </p:nvSpPr>
        <p:spPr/>
        <p:txBody>
          <a:bodyPr/>
          <a:lstStyle/>
          <a:p>
            <a:fld id="{1B3101B5-B0DD-418C-B959-B5C073CE99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390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D1F6FBB-DF3E-4BEE-98B8-DC9375CC6EFD}" type="datetime1">
              <a:rPr lang="en-US" smtClean="0">
                <a:solidFill>
                  <a:prstClr val="black">
                    <a:tint val="75000"/>
                  </a:prstClr>
                </a:solidFill>
              </a:rPr>
              <a:t>10/16/2020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Central Montana IEEE Feb 24, 2016 and National Space Grant DIrectors Meeting March 2-5, 2016</a:t>
            </a:r>
          </a:p>
        </p:txBody>
      </p:sp>
      <p:sp>
        <p:nvSpPr>
          <p:cNvPr id="6" name="Slide Number Placeholder 5"/>
          <p:cNvSpPr>
            <a:spLocks noGrp="1"/>
          </p:cNvSpPr>
          <p:nvPr>
            <p:ph type="sldNum" sz="quarter" idx="12"/>
          </p:nvPr>
        </p:nvSpPr>
        <p:spPr/>
        <p:txBody>
          <a:bodyPr/>
          <a:lstStyle/>
          <a:p>
            <a:fld id="{FE67954F-5735-4318-8015-0DF30C2F87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2266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57F1B-FB90-49D7-8077-2D851591D592}" type="datetime1">
              <a:rPr lang="en-US" smtClean="0">
                <a:solidFill>
                  <a:prstClr val="black">
                    <a:tint val="75000"/>
                  </a:prstClr>
                </a:solidFill>
              </a:rPr>
              <a:t>10/16/2020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Central Montana IEEE Feb 24, 2016 and National Space Grant DIrectors Meeting March 2-5, 2016</a:t>
            </a:r>
          </a:p>
        </p:txBody>
      </p:sp>
      <p:sp>
        <p:nvSpPr>
          <p:cNvPr id="6" name="Slide Number Placeholder 5"/>
          <p:cNvSpPr>
            <a:spLocks noGrp="1"/>
          </p:cNvSpPr>
          <p:nvPr>
            <p:ph type="sldNum" sz="quarter" idx="12"/>
          </p:nvPr>
        </p:nvSpPr>
        <p:spPr/>
        <p:txBody>
          <a:bodyPr/>
          <a:lstStyle/>
          <a:p>
            <a:fld id="{FE67954F-5735-4318-8015-0DF30C2F87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550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A31B8B-A0B5-4C07-9CD4-4E0EEEC2921D}" type="datetime1">
              <a:rPr lang="en-US" smtClean="0">
                <a:solidFill>
                  <a:prstClr val="black">
                    <a:tint val="75000"/>
                  </a:prstClr>
                </a:solidFill>
              </a:rPr>
              <a:t>10/16/2020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Central Montana IEEE Feb 24, 2016 and National Space Grant DIrectors Meeting March 2-5, 2016</a:t>
            </a:r>
          </a:p>
        </p:txBody>
      </p:sp>
      <p:sp>
        <p:nvSpPr>
          <p:cNvPr id="6" name="Slide Number Placeholder 5"/>
          <p:cNvSpPr>
            <a:spLocks noGrp="1"/>
          </p:cNvSpPr>
          <p:nvPr>
            <p:ph type="sldNum" sz="quarter" idx="12"/>
          </p:nvPr>
        </p:nvSpPr>
        <p:spPr/>
        <p:txBody>
          <a:bodyPr/>
          <a:lstStyle/>
          <a:p>
            <a:fld id="{FE67954F-5735-4318-8015-0DF30C2F87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002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31DAC0-4F6A-4F44-956A-D952A1470C16}" type="datetime1">
              <a:rPr lang="en-US" smtClean="0">
                <a:solidFill>
                  <a:prstClr val="black">
                    <a:tint val="75000"/>
                  </a:prstClr>
                </a:solidFill>
              </a:rPr>
              <a:t>10/16/2020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Central Montana IEEE Feb 24, 2016 and National Space Grant DIrectors Meeting March 2-5, 2016</a:t>
            </a:r>
          </a:p>
        </p:txBody>
      </p:sp>
      <p:sp>
        <p:nvSpPr>
          <p:cNvPr id="7" name="Slide Number Placeholder 6"/>
          <p:cNvSpPr>
            <a:spLocks noGrp="1"/>
          </p:cNvSpPr>
          <p:nvPr>
            <p:ph type="sldNum" sz="quarter" idx="12"/>
          </p:nvPr>
        </p:nvSpPr>
        <p:spPr/>
        <p:txBody>
          <a:bodyPr/>
          <a:lstStyle/>
          <a:p>
            <a:fld id="{FE67954F-5735-4318-8015-0DF30C2F87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1063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944859-8C92-4F04-9267-16D021EB467B}" type="datetime1">
              <a:rPr lang="en-US" smtClean="0">
                <a:solidFill>
                  <a:prstClr val="black">
                    <a:tint val="75000"/>
                  </a:prstClr>
                </a:solidFill>
              </a:rPr>
              <a:t>10/16/2020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Central Montana IEEE Feb 24, 2016 and National Space Grant DIrectors Meeting March 2-5, 2016</a:t>
            </a:r>
          </a:p>
        </p:txBody>
      </p:sp>
      <p:sp>
        <p:nvSpPr>
          <p:cNvPr id="9" name="Slide Number Placeholder 8"/>
          <p:cNvSpPr>
            <a:spLocks noGrp="1"/>
          </p:cNvSpPr>
          <p:nvPr>
            <p:ph type="sldNum" sz="quarter" idx="12"/>
          </p:nvPr>
        </p:nvSpPr>
        <p:spPr/>
        <p:txBody>
          <a:bodyPr/>
          <a:lstStyle/>
          <a:p>
            <a:fld id="{FE67954F-5735-4318-8015-0DF30C2F87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74294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EFBFFF-D9DB-456C-8CD7-7E471A5B44A3}" type="datetime1">
              <a:rPr lang="en-US" smtClean="0">
                <a:solidFill>
                  <a:prstClr val="black">
                    <a:tint val="75000"/>
                  </a:prstClr>
                </a:solidFill>
              </a:rPr>
              <a:t>10/16/2020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Central Montana IEEE Feb 24, 2016 and National Space Grant DIrectors Meeting March 2-5, 2016</a:t>
            </a:r>
          </a:p>
        </p:txBody>
      </p:sp>
      <p:sp>
        <p:nvSpPr>
          <p:cNvPr id="5" name="Slide Number Placeholder 4"/>
          <p:cNvSpPr>
            <a:spLocks noGrp="1"/>
          </p:cNvSpPr>
          <p:nvPr>
            <p:ph type="sldNum" sz="quarter" idx="12"/>
          </p:nvPr>
        </p:nvSpPr>
        <p:spPr/>
        <p:txBody>
          <a:bodyPr/>
          <a:lstStyle/>
          <a:p>
            <a:fld id="{FE67954F-5735-4318-8015-0DF30C2F87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17937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BFD4B7-39E1-4C97-8570-0AFDEE6ACB0B}" type="datetime1">
              <a:rPr lang="en-US" smtClean="0">
                <a:solidFill>
                  <a:prstClr val="black">
                    <a:tint val="75000"/>
                  </a:prstClr>
                </a:solidFill>
              </a:rPr>
              <a:t>10/16/2020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Central Montana IEEE Feb 24, 2016 and National Space Grant DIrectors Meeting March 2-5, 2016</a:t>
            </a:r>
          </a:p>
        </p:txBody>
      </p:sp>
      <p:sp>
        <p:nvSpPr>
          <p:cNvPr id="4" name="Slide Number Placeholder 3"/>
          <p:cNvSpPr>
            <a:spLocks noGrp="1"/>
          </p:cNvSpPr>
          <p:nvPr>
            <p:ph type="sldNum" sz="quarter" idx="12"/>
          </p:nvPr>
        </p:nvSpPr>
        <p:spPr/>
        <p:txBody>
          <a:bodyPr/>
          <a:lstStyle/>
          <a:p>
            <a:fld id="{FE67954F-5735-4318-8015-0DF30C2F87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34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49" y="458948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17A3CC-AAE1-4A81-B7C4-993002B6B415}" type="datetime1">
              <a:rPr lang="en-US" smtClean="0">
                <a:solidFill>
                  <a:prstClr val="black">
                    <a:tint val="75000"/>
                  </a:prstClr>
                </a:solidFill>
              </a:rPr>
              <a:t>10/16/2020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Central Montana IEEE Feb 24, 2016 and National Space Grant DIrectors Meeting March 2-5, 2016</a:t>
            </a:r>
          </a:p>
        </p:txBody>
      </p:sp>
      <p:sp>
        <p:nvSpPr>
          <p:cNvPr id="6" name="Slide Number Placeholder 5"/>
          <p:cNvSpPr>
            <a:spLocks noGrp="1"/>
          </p:cNvSpPr>
          <p:nvPr>
            <p:ph type="sldNum" sz="quarter" idx="12"/>
          </p:nvPr>
        </p:nvSpPr>
        <p:spPr/>
        <p:txBody>
          <a:bodyPr/>
          <a:lstStyle/>
          <a:p>
            <a:fld id="{1B3101B5-B0DD-418C-B959-B5C073CE99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11554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B53011-4E4A-4306-BF37-8049F89682AA}" type="datetime1">
              <a:rPr lang="en-US" smtClean="0">
                <a:solidFill>
                  <a:prstClr val="black">
                    <a:tint val="75000"/>
                  </a:prstClr>
                </a:solidFill>
              </a:rPr>
              <a:t>10/16/2020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Central Montana IEEE Feb 24, 2016 and National Space Grant DIrectors Meeting March 2-5, 2016</a:t>
            </a:r>
          </a:p>
        </p:txBody>
      </p:sp>
      <p:sp>
        <p:nvSpPr>
          <p:cNvPr id="7" name="Slide Number Placeholder 6"/>
          <p:cNvSpPr>
            <a:spLocks noGrp="1"/>
          </p:cNvSpPr>
          <p:nvPr>
            <p:ph type="sldNum" sz="quarter" idx="12"/>
          </p:nvPr>
        </p:nvSpPr>
        <p:spPr/>
        <p:txBody>
          <a:bodyPr/>
          <a:lstStyle/>
          <a:p>
            <a:fld id="{FE67954F-5735-4318-8015-0DF30C2F87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72185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4B0543-E139-4B16-A3D2-C24CD0B39297}" type="datetime1">
              <a:rPr lang="en-US" smtClean="0">
                <a:solidFill>
                  <a:prstClr val="black">
                    <a:tint val="75000"/>
                  </a:prstClr>
                </a:solidFill>
              </a:rPr>
              <a:t>10/16/2020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Central Montana IEEE Feb 24, 2016 and National Space Grant DIrectors Meeting March 2-5, 2016</a:t>
            </a:r>
          </a:p>
        </p:txBody>
      </p:sp>
      <p:sp>
        <p:nvSpPr>
          <p:cNvPr id="7" name="Slide Number Placeholder 6"/>
          <p:cNvSpPr>
            <a:spLocks noGrp="1"/>
          </p:cNvSpPr>
          <p:nvPr>
            <p:ph type="sldNum" sz="quarter" idx="12"/>
          </p:nvPr>
        </p:nvSpPr>
        <p:spPr/>
        <p:txBody>
          <a:bodyPr/>
          <a:lstStyle/>
          <a:p>
            <a:fld id="{FE67954F-5735-4318-8015-0DF30C2F87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0595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385A4F-FF20-4614-BB85-2098BF2EA35C}" type="datetime1">
              <a:rPr lang="en-US" smtClean="0">
                <a:solidFill>
                  <a:prstClr val="black">
                    <a:tint val="75000"/>
                  </a:prstClr>
                </a:solidFill>
              </a:rPr>
              <a:t>10/16/2020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Central Montana IEEE Feb 24, 2016 and National Space Grant DIrectors Meeting March 2-5, 2016</a:t>
            </a:r>
          </a:p>
        </p:txBody>
      </p:sp>
      <p:sp>
        <p:nvSpPr>
          <p:cNvPr id="6" name="Slide Number Placeholder 5"/>
          <p:cNvSpPr>
            <a:spLocks noGrp="1"/>
          </p:cNvSpPr>
          <p:nvPr>
            <p:ph type="sldNum" sz="quarter" idx="12"/>
          </p:nvPr>
        </p:nvSpPr>
        <p:spPr/>
        <p:txBody>
          <a:bodyPr/>
          <a:lstStyle/>
          <a:p>
            <a:fld id="{FE67954F-5735-4318-8015-0DF30C2F87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54446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645ADA-FD6F-487E-A3DF-A9527A10199D}" type="datetime1">
              <a:rPr lang="en-US" smtClean="0">
                <a:solidFill>
                  <a:prstClr val="black">
                    <a:tint val="75000"/>
                  </a:prstClr>
                </a:solidFill>
              </a:rPr>
              <a:t>10/16/2020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Central Montana IEEE Feb 24, 2016 and National Space Grant DIrectors Meeting March 2-5, 2016</a:t>
            </a:r>
          </a:p>
        </p:txBody>
      </p:sp>
      <p:sp>
        <p:nvSpPr>
          <p:cNvPr id="6" name="Slide Number Placeholder 5"/>
          <p:cNvSpPr>
            <a:spLocks noGrp="1"/>
          </p:cNvSpPr>
          <p:nvPr>
            <p:ph type="sldNum" sz="quarter" idx="12"/>
          </p:nvPr>
        </p:nvSpPr>
        <p:spPr/>
        <p:txBody>
          <a:bodyPr/>
          <a:lstStyle/>
          <a:p>
            <a:fld id="{FE67954F-5735-4318-8015-0DF30C2F87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7868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B80381-458E-4F14-B19D-4DC7DDDA3895}" type="datetime1">
              <a:rPr lang="en-US" smtClean="0">
                <a:solidFill>
                  <a:prstClr val="black">
                    <a:tint val="75000"/>
                  </a:prstClr>
                </a:solidFill>
              </a:rPr>
              <a:t>10/16/2020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Central Montana IEEE Feb 24, 2016 and National Space Grant DIrectors Meeting March 2-5, 2016</a:t>
            </a:r>
          </a:p>
        </p:txBody>
      </p:sp>
      <p:sp>
        <p:nvSpPr>
          <p:cNvPr id="7" name="Slide Number Placeholder 6"/>
          <p:cNvSpPr>
            <a:spLocks noGrp="1"/>
          </p:cNvSpPr>
          <p:nvPr>
            <p:ph type="sldNum" sz="quarter" idx="12"/>
          </p:nvPr>
        </p:nvSpPr>
        <p:spPr/>
        <p:txBody>
          <a:bodyPr/>
          <a:lstStyle/>
          <a:p>
            <a:fld id="{1B3101B5-B0DD-418C-B959-B5C073CE99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68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0D1DD4-AE5F-4354-8F86-0963FFE7FA84}" type="datetime1">
              <a:rPr lang="en-US" smtClean="0">
                <a:solidFill>
                  <a:prstClr val="black">
                    <a:tint val="75000"/>
                  </a:prstClr>
                </a:solidFill>
              </a:rPr>
              <a:t>10/16/2020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Central Montana IEEE Feb 24, 2016 and National Space Grant DIrectors Meeting March 2-5, 2016</a:t>
            </a:r>
          </a:p>
        </p:txBody>
      </p:sp>
      <p:sp>
        <p:nvSpPr>
          <p:cNvPr id="9" name="Slide Number Placeholder 8"/>
          <p:cNvSpPr>
            <a:spLocks noGrp="1"/>
          </p:cNvSpPr>
          <p:nvPr>
            <p:ph type="sldNum" sz="quarter" idx="12"/>
          </p:nvPr>
        </p:nvSpPr>
        <p:spPr/>
        <p:txBody>
          <a:bodyPr/>
          <a:lstStyle/>
          <a:p>
            <a:fld id="{1B3101B5-B0DD-418C-B959-B5C073CE99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5055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30928F-D9F2-4DBD-81D4-A358547A4A35}" type="datetime1">
              <a:rPr lang="en-US" smtClean="0">
                <a:solidFill>
                  <a:prstClr val="black">
                    <a:tint val="75000"/>
                  </a:prstClr>
                </a:solidFill>
              </a:rPr>
              <a:t>10/16/2020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Central Montana IEEE Feb 24, 2016 and National Space Grant DIrectors Meeting March 2-5, 2016</a:t>
            </a:r>
          </a:p>
        </p:txBody>
      </p:sp>
      <p:sp>
        <p:nvSpPr>
          <p:cNvPr id="5" name="Slide Number Placeholder 4"/>
          <p:cNvSpPr>
            <a:spLocks noGrp="1"/>
          </p:cNvSpPr>
          <p:nvPr>
            <p:ph type="sldNum" sz="quarter" idx="12"/>
          </p:nvPr>
        </p:nvSpPr>
        <p:spPr/>
        <p:txBody>
          <a:bodyPr/>
          <a:lstStyle/>
          <a:p>
            <a:fld id="{1B3101B5-B0DD-418C-B959-B5C073CE99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8055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22D90-1098-4CD0-976C-C8CDFC6025F5}" type="datetime1">
              <a:rPr lang="en-US" smtClean="0">
                <a:solidFill>
                  <a:prstClr val="black">
                    <a:tint val="75000"/>
                  </a:prstClr>
                </a:solidFill>
              </a:rPr>
              <a:t>10/16/2020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Central Montana IEEE Feb 24, 2016 and National Space Grant DIrectors Meeting March 2-5, 2016</a:t>
            </a:r>
          </a:p>
        </p:txBody>
      </p:sp>
      <p:sp>
        <p:nvSpPr>
          <p:cNvPr id="4" name="Slide Number Placeholder 3"/>
          <p:cNvSpPr>
            <a:spLocks noGrp="1"/>
          </p:cNvSpPr>
          <p:nvPr>
            <p:ph type="sldNum" sz="quarter" idx="12"/>
          </p:nvPr>
        </p:nvSpPr>
        <p:spPr/>
        <p:txBody>
          <a:bodyPr/>
          <a:lstStyle/>
          <a:p>
            <a:fld id="{1B3101B5-B0DD-418C-B959-B5C073CE99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475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67FF0B-CA19-44E5-A143-893E359FB2A5}" type="datetime1">
              <a:rPr lang="en-US" smtClean="0">
                <a:solidFill>
                  <a:prstClr val="black">
                    <a:tint val="75000"/>
                  </a:prstClr>
                </a:solidFill>
              </a:rPr>
              <a:t>10/16/2020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Central Montana IEEE Feb 24, 2016 and National Space Grant DIrectors Meeting March 2-5, 2016</a:t>
            </a:r>
          </a:p>
        </p:txBody>
      </p:sp>
      <p:sp>
        <p:nvSpPr>
          <p:cNvPr id="7" name="Slide Number Placeholder 6"/>
          <p:cNvSpPr>
            <a:spLocks noGrp="1"/>
          </p:cNvSpPr>
          <p:nvPr>
            <p:ph type="sldNum" sz="quarter" idx="12"/>
          </p:nvPr>
        </p:nvSpPr>
        <p:spPr/>
        <p:txBody>
          <a:bodyPr/>
          <a:lstStyle/>
          <a:p>
            <a:fld id="{1B3101B5-B0DD-418C-B959-B5C073CE99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961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0D42F3-56BF-4941-8E4E-BFF7208FCA34}" type="datetime1">
              <a:rPr lang="en-US" smtClean="0">
                <a:solidFill>
                  <a:prstClr val="black">
                    <a:tint val="75000"/>
                  </a:prstClr>
                </a:solidFill>
              </a:rPr>
              <a:t>10/16/2020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Central Montana IEEE Feb 24, 2016 and National Space Grant DIrectors Meeting March 2-5, 2016</a:t>
            </a:r>
          </a:p>
        </p:txBody>
      </p:sp>
      <p:sp>
        <p:nvSpPr>
          <p:cNvPr id="7" name="Slide Number Placeholder 6"/>
          <p:cNvSpPr>
            <a:spLocks noGrp="1"/>
          </p:cNvSpPr>
          <p:nvPr>
            <p:ph type="sldNum" sz="quarter" idx="12"/>
          </p:nvPr>
        </p:nvSpPr>
        <p:spPr/>
        <p:txBody>
          <a:bodyPr/>
          <a:lstStyle/>
          <a:p>
            <a:fld id="{1B3101B5-B0DD-418C-B959-B5C073CE99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533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7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95888-2E45-40EE-85BF-5941D1156F28}" type="datetime1">
              <a:rPr lang="en-US" smtClean="0">
                <a:solidFill>
                  <a:prstClr val="black">
                    <a:tint val="75000"/>
                  </a:prstClr>
                </a:solidFill>
              </a:rPr>
              <a:t>10/16/2020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7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Central Montana IEEE Feb 24, 2016 and National Space Grant DIrectors Meeting March 2-5, 2016</a:t>
            </a:r>
          </a:p>
        </p:txBody>
      </p:sp>
      <p:sp>
        <p:nvSpPr>
          <p:cNvPr id="6" name="Slide Number Placeholder 5"/>
          <p:cNvSpPr>
            <a:spLocks noGrp="1"/>
          </p:cNvSpPr>
          <p:nvPr>
            <p:ph type="sldNum" sz="quarter" idx="4"/>
          </p:nvPr>
        </p:nvSpPr>
        <p:spPr>
          <a:xfrm>
            <a:off x="8610600" y="635637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3101B5-B0DD-418C-B959-B5C073CE99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27248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7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0A1D18-D9EC-4B93-8E87-7CFE85B3ACCE}" type="datetime1">
              <a:rPr lang="en-US" smtClean="0">
                <a:solidFill>
                  <a:prstClr val="black">
                    <a:tint val="75000"/>
                  </a:prstClr>
                </a:solidFill>
              </a:rPr>
              <a:t>10/16/2020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7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Central Montana IEEE Feb 24, 2016 and National Space Grant DIrectors Meeting March 2-5, 2016</a:t>
            </a:r>
          </a:p>
        </p:txBody>
      </p:sp>
      <p:sp>
        <p:nvSpPr>
          <p:cNvPr id="6" name="Slide Number Placeholder 5"/>
          <p:cNvSpPr>
            <a:spLocks noGrp="1"/>
          </p:cNvSpPr>
          <p:nvPr>
            <p:ph type="sldNum" sz="quarter" idx="4"/>
          </p:nvPr>
        </p:nvSpPr>
        <p:spPr>
          <a:xfrm>
            <a:off x="8610600" y="635637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3101B5-B0DD-418C-B959-B5C073CE99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2574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2D5EE4-DA2A-4BEB-AC66-16C6D16EF325}" type="datetime1">
              <a:rPr lang="en-US" smtClean="0">
                <a:solidFill>
                  <a:prstClr val="black">
                    <a:tint val="75000"/>
                  </a:prstClr>
                </a:solidFill>
              </a:rPr>
              <a:t>10/16/2020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7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Central Montana IEEE Feb 24, 2016 and National Space Grant DIrectors Meeting March 2-5, 2016</a:t>
            </a:r>
          </a:p>
        </p:txBody>
      </p:sp>
      <p:sp>
        <p:nvSpPr>
          <p:cNvPr id="6" name="Slide Number Placeholder 5"/>
          <p:cNvSpPr>
            <a:spLocks noGrp="1"/>
          </p:cNvSpPr>
          <p:nvPr>
            <p:ph type="sldNum" sz="quarter" idx="4"/>
          </p:nvPr>
        </p:nvSpPr>
        <p:spPr>
          <a:xfrm>
            <a:off x="8737600" y="635637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67954F-5735-4318-8015-0DF30C2F87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82691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A369DFA-2ED8-4C38-9B52-B9DCF229AC7B}"/>
              </a:ext>
            </a:extLst>
          </p:cNvPr>
          <p:cNvPicPr/>
          <p:nvPr/>
        </p:nvPicPr>
        <p:blipFill rotWithShape="1">
          <a:blip r:embed="rId2" cstate="print">
            <a:extLst>
              <a:ext uri="{28A0092B-C50C-407E-A947-70E740481C1C}">
                <a14:useLocalDpi xmlns:a14="http://schemas.microsoft.com/office/drawing/2010/main" val="0"/>
              </a:ext>
            </a:extLst>
          </a:blip>
          <a:srcRect b="19588"/>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ctrTitle"/>
          </p:nvPr>
        </p:nvSpPr>
        <p:spPr>
          <a:xfrm>
            <a:off x="1451429" y="541791"/>
            <a:ext cx="9768114" cy="2387600"/>
          </a:xfrm>
        </p:spPr>
        <p:txBody>
          <a:bodyPr>
            <a:normAutofit/>
          </a:bodyPr>
          <a:lstStyle/>
          <a:p>
            <a:r>
              <a:rPr lang="en-US" sz="4800" dirty="0">
                <a:solidFill>
                  <a:schemeClr val="bg1"/>
                </a:solidFill>
              </a:rPr>
              <a:t>“</a:t>
            </a:r>
            <a:r>
              <a:rPr lang="en-US" sz="4800" dirty="0">
                <a:solidFill>
                  <a:schemeClr val="bg1"/>
                </a:solidFill>
                <a:latin typeface="Calibri" panose="020F0502020204030204" pitchFamily="34" charset="0"/>
                <a:ea typeface="Calibri" panose="020F0502020204030204" pitchFamily="34" charset="0"/>
                <a:cs typeface="Times New Roman" panose="02020603050405020304" pitchFamily="18" charset="0"/>
              </a:rPr>
              <a:t>Possibilities for STEM engagement in the </a:t>
            </a:r>
            <a:r>
              <a:rPr lang="en-US" sz="48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Nationwide Eclipse Ballooning Project 2021-2025</a:t>
            </a:r>
            <a:r>
              <a:rPr lang="en-US" sz="4800" dirty="0">
                <a:solidFill>
                  <a:schemeClr val="bg1"/>
                </a:solidFill>
              </a:rPr>
              <a:t>”</a:t>
            </a:r>
          </a:p>
        </p:txBody>
      </p:sp>
      <p:sp>
        <p:nvSpPr>
          <p:cNvPr id="3" name="Subtitle 2"/>
          <p:cNvSpPr>
            <a:spLocks noGrp="1"/>
          </p:cNvSpPr>
          <p:nvPr>
            <p:ph type="subTitle" idx="1"/>
          </p:nvPr>
        </p:nvSpPr>
        <p:spPr>
          <a:xfrm>
            <a:off x="6335486" y="4282167"/>
            <a:ext cx="5419562" cy="1454703"/>
          </a:xfrm>
        </p:spPr>
        <p:txBody>
          <a:bodyPr>
            <a:normAutofit/>
          </a:bodyPr>
          <a:lstStyle/>
          <a:p>
            <a:pPr algn="l">
              <a:spcBef>
                <a:spcPts val="0"/>
              </a:spcBef>
            </a:pPr>
            <a:r>
              <a:rPr lang="en-US" dirty="0">
                <a:solidFill>
                  <a:srgbClr val="212121"/>
                </a:solidFill>
                <a:latin typeface="Times New Roman"/>
              </a:rPr>
              <a:t> </a:t>
            </a:r>
            <a:r>
              <a:rPr lang="en-US" sz="3200" dirty="0">
                <a:solidFill>
                  <a:schemeClr val="bg1"/>
                </a:solidFill>
                <a:latin typeface="Times New Roman"/>
              </a:rPr>
              <a:t>Randal M. Larimer, PE </a:t>
            </a:r>
          </a:p>
          <a:p>
            <a:pPr algn="l">
              <a:spcBef>
                <a:spcPts val="0"/>
              </a:spcBef>
            </a:pPr>
            <a:endParaRPr lang="en-US" dirty="0">
              <a:solidFill>
                <a:schemeClr val="bg1"/>
              </a:solidFill>
              <a:latin typeface="Times New Roman"/>
            </a:endParaRPr>
          </a:p>
          <a:p>
            <a:pPr algn="l">
              <a:spcBef>
                <a:spcPts val="0"/>
              </a:spcBef>
            </a:pPr>
            <a:r>
              <a:rPr lang="en-US" sz="2000" dirty="0">
                <a:solidFill>
                  <a:schemeClr val="bg1"/>
                </a:solidFill>
                <a:latin typeface="Times New Roman"/>
              </a:rPr>
              <a:t>Deputy Director Montana Space Grant Consortium</a:t>
            </a:r>
            <a:endParaRPr lang="en-US" dirty="0">
              <a:solidFill>
                <a:schemeClr val="bg1"/>
              </a:solidFill>
              <a:latin typeface="Times New Roman"/>
            </a:endParaRPr>
          </a:p>
        </p:txBody>
      </p:sp>
      <p:sp>
        <p:nvSpPr>
          <p:cNvPr id="4" name="Footer Placeholder 3"/>
          <p:cNvSpPr>
            <a:spLocks noGrp="1"/>
          </p:cNvSpPr>
          <p:nvPr>
            <p:ph type="ftr" sz="quarter" idx="11"/>
          </p:nvPr>
        </p:nvSpPr>
        <p:spPr>
          <a:xfrm>
            <a:off x="4347044" y="6222365"/>
            <a:ext cx="3638134" cy="736269"/>
          </a:xfrm>
        </p:spPr>
        <p:txBody>
          <a:bodyPr/>
          <a:lstStyle/>
          <a:p>
            <a:r>
              <a:rPr lang="en-US" dirty="0">
                <a:solidFill>
                  <a:schemeClr val="bg1"/>
                </a:solidFill>
              </a:rPr>
              <a:t>2020 Academic High Altitude Conference Virtual Online </a:t>
            </a:r>
          </a:p>
          <a:p>
            <a:r>
              <a:rPr lang="en-US" dirty="0">
                <a:solidFill>
                  <a:schemeClr val="bg1"/>
                </a:solidFill>
              </a:rPr>
              <a:t> September 19, 2020</a:t>
            </a:r>
          </a:p>
        </p:txBody>
      </p:sp>
      <p:pic>
        <p:nvPicPr>
          <p:cNvPr id="6" name="Picture 5">
            <a:extLst>
              <a:ext uri="{FF2B5EF4-FFF2-40B4-BE49-F238E27FC236}">
                <a16:creationId xmlns:a16="http://schemas.microsoft.com/office/drawing/2014/main" id="{350D5E5C-6C6D-467A-9AEA-2FCD3983E75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73712" y="3471182"/>
            <a:ext cx="3598946" cy="3076675"/>
          </a:xfrm>
          <a:prstGeom prst="rect">
            <a:avLst/>
          </a:prstGeom>
        </p:spPr>
      </p:pic>
    </p:spTree>
    <p:extLst>
      <p:ext uri="{BB962C8B-B14F-4D97-AF65-F5344CB8AC3E}">
        <p14:creationId xmlns:p14="http://schemas.microsoft.com/office/powerpoint/2010/main" val="2555821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a:xfrm>
            <a:off x="4038600" y="6137810"/>
            <a:ext cx="4114800" cy="583688"/>
          </a:xfrm>
        </p:spPr>
        <p:txBody>
          <a:bodyPr/>
          <a:lstStyle/>
          <a:p>
            <a:r>
              <a:rPr lang="en-US" dirty="0">
                <a:solidFill>
                  <a:schemeClr val="tx1"/>
                </a:solidFill>
              </a:rPr>
              <a:t>2020 Academic High Altitude Conference Virtual Online </a:t>
            </a:r>
          </a:p>
          <a:p>
            <a:r>
              <a:rPr lang="en-US" dirty="0">
                <a:solidFill>
                  <a:schemeClr val="tx1"/>
                </a:solidFill>
              </a:rPr>
              <a:t> September 19, 2020</a:t>
            </a:r>
          </a:p>
          <a:p>
            <a:endParaRPr lang="en-US" dirty="0"/>
          </a:p>
        </p:txBody>
      </p:sp>
      <p:pic>
        <p:nvPicPr>
          <p:cNvPr id="8" name="Picture 7">
            <a:extLst>
              <a:ext uri="{FF2B5EF4-FFF2-40B4-BE49-F238E27FC236}">
                <a16:creationId xmlns:a16="http://schemas.microsoft.com/office/drawing/2014/main" id="{817BFAE9-5230-4FB3-8E4A-0C9E83F308D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622959" y="5469177"/>
            <a:ext cx="1569041" cy="1337265"/>
          </a:xfrm>
          <a:prstGeom prst="rect">
            <a:avLst/>
          </a:prstGeom>
        </p:spPr>
      </p:pic>
      <p:sp>
        <p:nvSpPr>
          <p:cNvPr id="10" name="Footer Placeholder 3">
            <a:extLst>
              <a:ext uri="{FF2B5EF4-FFF2-40B4-BE49-F238E27FC236}">
                <a16:creationId xmlns:a16="http://schemas.microsoft.com/office/drawing/2014/main" id="{398A5C9C-DF6C-4C5C-BF2F-2D08EE734C23}"/>
              </a:ext>
            </a:extLst>
          </p:cNvPr>
          <p:cNvSpPr txBox="1">
            <a:spLocks/>
          </p:cNvSpPr>
          <p:nvPr/>
        </p:nvSpPr>
        <p:spPr>
          <a:xfrm>
            <a:off x="4052977" y="5194655"/>
            <a:ext cx="4114800" cy="5836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TextBox 1">
            <a:extLst>
              <a:ext uri="{FF2B5EF4-FFF2-40B4-BE49-F238E27FC236}">
                <a16:creationId xmlns:a16="http://schemas.microsoft.com/office/drawing/2014/main" id="{44FCB372-DD21-4DFA-A75E-D2F45694CA8B}"/>
              </a:ext>
            </a:extLst>
          </p:cNvPr>
          <p:cNvSpPr txBox="1"/>
          <p:nvPr/>
        </p:nvSpPr>
        <p:spPr>
          <a:xfrm>
            <a:off x="562466" y="315798"/>
            <a:ext cx="11067067" cy="5016758"/>
          </a:xfrm>
          <a:prstGeom prst="rect">
            <a:avLst/>
          </a:prstGeom>
          <a:noFill/>
        </p:spPr>
        <p:txBody>
          <a:bodyPr wrap="square" rtlCol="0">
            <a:spAutoFit/>
          </a:bodyPr>
          <a:lstStyle/>
          <a:p>
            <a:pPr algn="ctr"/>
            <a:r>
              <a:rPr lang="en-US" sz="2800" dirty="0"/>
              <a:t>Atmospheric Science Radiosondes – Field Campaign</a:t>
            </a:r>
          </a:p>
          <a:p>
            <a:endParaRPr lang="en-US" dirty="0"/>
          </a:p>
          <a:p>
            <a:endParaRPr lang="en-US" dirty="0"/>
          </a:p>
          <a:p>
            <a:endParaRPr lang="en-US" dirty="0"/>
          </a:p>
          <a:p>
            <a:endParaRPr lang="en-US" dirty="0"/>
          </a:p>
          <a:p>
            <a:r>
              <a:rPr lang="en-US" sz="2000" dirty="0"/>
              <a:t>At sites along the path of totality, we will make frequent observations by launching hourly radiosondes on weather balloons to 100,000 - 110,000 feet. </a:t>
            </a:r>
          </a:p>
          <a:p>
            <a:endParaRPr lang="en-US" sz="2000" dirty="0"/>
          </a:p>
          <a:p>
            <a:r>
              <a:rPr lang="en-US" sz="2000" dirty="0"/>
              <a:t>In addition, we will collect high-temporal resolution surface-site data. </a:t>
            </a:r>
          </a:p>
          <a:p>
            <a:endParaRPr lang="en-US" sz="2000" dirty="0"/>
          </a:p>
          <a:p>
            <a:r>
              <a:rPr lang="en-US" sz="2000" dirty="0"/>
              <a:t>This design will provide surface, lower, and middle atmospheric observations with enough spatial and temporal sampling to contrast the meteorological differences before, during, and after the eclipse. </a:t>
            </a:r>
          </a:p>
          <a:p>
            <a:endParaRPr lang="en-US" sz="2000" dirty="0"/>
          </a:p>
          <a:p>
            <a:r>
              <a:rPr lang="en-US" sz="2000" dirty="0"/>
              <a:t>The surface stations will provide independent measurements of solar irradiance at the surface. </a:t>
            </a:r>
          </a:p>
          <a:p>
            <a:endParaRPr lang="en-US" sz="2000" dirty="0"/>
          </a:p>
          <a:p>
            <a:endParaRPr lang="en-US" sz="2000" dirty="0"/>
          </a:p>
        </p:txBody>
      </p:sp>
    </p:spTree>
    <p:extLst>
      <p:ext uri="{BB962C8B-B14F-4D97-AF65-F5344CB8AC3E}">
        <p14:creationId xmlns:p14="http://schemas.microsoft.com/office/powerpoint/2010/main" val="3238048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a:xfrm>
            <a:off x="4038600" y="6137810"/>
            <a:ext cx="4114800" cy="583688"/>
          </a:xfrm>
        </p:spPr>
        <p:txBody>
          <a:bodyPr/>
          <a:lstStyle/>
          <a:p>
            <a:r>
              <a:rPr lang="en-US" dirty="0">
                <a:solidFill>
                  <a:schemeClr val="tx1"/>
                </a:solidFill>
              </a:rPr>
              <a:t>2020 Academic High Altitude Conference Virtual Online </a:t>
            </a:r>
          </a:p>
          <a:p>
            <a:r>
              <a:rPr lang="en-US" dirty="0">
                <a:solidFill>
                  <a:schemeClr val="tx1"/>
                </a:solidFill>
              </a:rPr>
              <a:t> September 19, 2020</a:t>
            </a:r>
          </a:p>
          <a:p>
            <a:endParaRPr lang="en-US" dirty="0"/>
          </a:p>
        </p:txBody>
      </p:sp>
      <p:pic>
        <p:nvPicPr>
          <p:cNvPr id="8" name="Picture 7">
            <a:extLst>
              <a:ext uri="{FF2B5EF4-FFF2-40B4-BE49-F238E27FC236}">
                <a16:creationId xmlns:a16="http://schemas.microsoft.com/office/drawing/2014/main" id="{817BFAE9-5230-4FB3-8E4A-0C9E83F308D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622959" y="5469177"/>
            <a:ext cx="1569041" cy="1337265"/>
          </a:xfrm>
          <a:prstGeom prst="rect">
            <a:avLst/>
          </a:prstGeom>
        </p:spPr>
      </p:pic>
      <p:sp>
        <p:nvSpPr>
          <p:cNvPr id="10" name="Footer Placeholder 3">
            <a:extLst>
              <a:ext uri="{FF2B5EF4-FFF2-40B4-BE49-F238E27FC236}">
                <a16:creationId xmlns:a16="http://schemas.microsoft.com/office/drawing/2014/main" id="{398A5C9C-DF6C-4C5C-BF2F-2D08EE734C23}"/>
              </a:ext>
            </a:extLst>
          </p:cNvPr>
          <p:cNvSpPr txBox="1">
            <a:spLocks/>
          </p:cNvSpPr>
          <p:nvPr/>
        </p:nvSpPr>
        <p:spPr>
          <a:xfrm>
            <a:off x="4052977" y="5194655"/>
            <a:ext cx="4114800" cy="5836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2051" name="93AD34D0-8319-419D-816F-468F32F7CAF5">
            <a:extLst>
              <a:ext uri="{FF2B5EF4-FFF2-40B4-BE49-F238E27FC236}">
                <a16:creationId xmlns:a16="http://schemas.microsoft.com/office/drawing/2014/main" id="{13A4A3E8-A728-4A25-9BD5-CE87ED25BD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171" y="2953486"/>
            <a:ext cx="3437052" cy="2453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5A814AE4-F812-4D50-ADE9-C0A6121C595C">
            <a:extLst>
              <a:ext uri="{FF2B5EF4-FFF2-40B4-BE49-F238E27FC236}">
                <a16:creationId xmlns:a16="http://schemas.microsoft.com/office/drawing/2014/main" id="{D4DDCD5C-0B6D-485D-8B7E-37FCB52E64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0299" y="179550"/>
            <a:ext cx="3437052" cy="2577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31067CF-BFE3-4361-8540-6EEFA1FA4980}"/>
              </a:ext>
            </a:extLst>
          </p:cNvPr>
          <p:cNvSpPr txBox="1"/>
          <p:nvPr/>
        </p:nvSpPr>
        <p:spPr>
          <a:xfrm>
            <a:off x="9513216" y="179551"/>
            <a:ext cx="933253" cy="369332"/>
          </a:xfrm>
          <a:prstGeom prst="rect">
            <a:avLst/>
          </a:prstGeom>
          <a:noFill/>
        </p:spPr>
        <p:txBody>
          <a:bodyPr wrap="square" rtlCol="0">
            <a:spAutoFit/>
          </a:bodyPr>
          <a:lstStyle/>
          <a:p>
            <a:r>
              <a:rPr lang="en-US" dirty="0"/>
              <a:t>2020</a:t>
            </a:r>
          </a:p>
        </p:txBody>
      </p:sp>
      <p:sp>
        <p:nvSpPr>
          <p:cNvPr id="9" name="TextBox 8">
            <a:extLst>
              <a:ext uri="{FF2B5EF4-FFF2-40B4-BE49-F238E27FC236}">
                <a16:creationId xmlns:a16="http://schemas.microsoft.com/office/drawing/2014/main" id="{D490710C-F297-4C37-846F-850C2FC0BCC8}"/>
              </a:ext>
            </a:extLst>
          </p:cNvPr>
          <p:cNvSpPr txBox="1"/>
          <p:nvPr/>
        </p:nvSpPr>
        <p:spPr>
          <a:xfrm>
            <a:off x="9612199" y="2950841"/>
            <a:ext cx="933253" cy="369332"/>
          </a:xfrm>
          <a:prstGeom prst="rect">
            <a:avLst/>
          </a:prstGeom>
          <a:noFill/>
        </p:spPr>
        <p:txBody>
          <a:bodyPr wrap="square" rtlCol="0">
            <a:spAutoFit/>
          </a:bodyPr>
          <a:lstStyle/>
          <a:p>
            <a:r>
              <a:rPr lang="en-US" dirty="0"/>
              <a:t>2017</a:t>
            </a:r>
          </a:p>
        </p:txBody>
      </p:sp>
      <p:pic>
        <p:nvPicPr>
          <p:cNvPr id="4" name="Picture 3" descr="A close up of a map&#10;&#10;Description automatically generated">
            <a:extLst>
              <a:ext uri="{FF2B5EF4-FFF2-40B4-BE49-F238E27FC236}">
                <a16:creationId xmlns:a16="http://schemas.microsoft.com/office/drawing/2014/main" id="{ABB28834-EA68-4532-B33E-A30960109B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731" y="179550"/>
            <a:ext cx="8153408" cy="5958260"/>
          </a:xfrm>
          <a:prstGeom prst="rect">
            <a:avLst/>
          </a:prstGeom>
        </p:spPr>
      </p:pic>
    </p:spTree>
    <p:extLst>
      <p:ext uri="{BB962C8B-B14F-4D97-AF65-F5344CB8AC3E}">
        <p14:creationId xmlns:p14="http://schemas.microsoft.com/office/powerpoint/2010/main" val="2780160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a:xfrm>
            <a:off x="4052977" y="6397047"/>
            <a:ext cx="4114800" cy="583688"/>
          </a:xfrm>
        </p:spPr>
        <p:txBody>
          <a:bodyPr/>
          <a:lstStyle/>
          <a:p>
            <a:r>
              <a:rPr lang="en-US" dirty="0">
                <a:solidFill>
                  <a:schemeClr val="tx1"/>
                </a:solidFill>
              </a:rPr>
              <a:t>2020 Academic High Altitude Conference Virtual Online </a:t>
            </a:r>
          </a:p>
          <a:p>
            <a:r>
              <a:rPr lang="en-US" dirty="0">
                <a:solidFill>
                  <a:schemeClr val="tx1"/>
                </a:solidFill>
              </a:rPr>
              <a:t> September 19, 2020</a:t>
            </a:r>
          </a:p>
          <a:p>
            <a:endParaRPr lang="en-US" dirty="0"/>
          </a:p>
        </p:txBody>
      </p:sp>
      <p:pic>
        <p:nvPicPr>
          <p:cNvPr id="8" name="Picture 7">
            <a:extLst>
              <a:ext uri="{FF2B5EF4-FFF2-40B4-BE49-F238E27FC236}">
                <a16:creationId xmlns:a16="http://schemas.microsoft.com/office/drawing/2014/main" id="{817BFAE9-5230-4FB3-8E4A-0C9E83F308D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622959" y="5469177"/>
            <a:ext cx="1569041" cy="1337265"/>
          </a:xfrm>
          <a:prstGeom prst="rect">
            <a:avLst/>
          </a:prstGeom>
        </p:spPr>
      </p:pic>
      <p:sp>
        <p:nvSpPr>
          <p:cNvPr id="10" name="Footer Placeholder 3">
            <a:extLst>
              <a:ext uri="{FF2B5EF4-FFF2-40B4-BE49-F238E27FC236}">
                <a16:creationId xmlns:a16="http://schemas.microsoft.com/office/drawing/2014/main" id="{398A5C9C-DF6C-4C5C-BF2F-2D08EE734C23}"/>
              </a:ext>
            </a:extLst>
          </p:cNvPr>
          <p:cNvSpPr txBox="1">
            <a:spLocks/>
          </p:cNvSpPr>
          <p:nvPr/>
        </p:nvSpPr>
        <p:spPr>
          <a:xfrm>
            <a:off x="4052977" y="5194655"/>
            <a:ext cx="4114800" cy="5836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TextBox 1">
            <a:extLst>
              <a:ext uri="{FF2B5EF4-FFF2-40B4-BE49-F238E27FC236}">
                <a16:creationId xmlns:a16="http://schemas.microsoft.com/office/drawing/2014/main" id="{BC3F9D2B-5725-4275-B68F-409AAAC47F49}"/>
              </a:ext>
            </a:extLst>
          </p:cNvPr>
          <p:cNvSpPr txBox="1"/>
          <p:nvPr/>
        </p:nvSpPr>
        <p:spPr>
          <a:xfrm>
            <a:off x="160255" y="230957"/>
            <a:ext cx="11802359" cy="5324535"/>
          </a:xfrm>
          <a:prstGeom prst="rect">
            <a:avLst/>
          </a:prstGeom>
          <a:noFill/>
        </p:spPr>
        <p:txBody>
          <a:bodyPr wrap="square" rtlCol="0">
            <a:spAutoFit/>
          </a:bodyPr>
          <a:lstStyle/>
          <a:p>
            <a:pPr algn="ctr"/>
            <a:r>
              <a:rPr lang="en-US" sz="2800" dirty="0"/>
              <a:t>Engineering Balloons – Field Campaign</a:t>
            </a:r>
          </a:p>
          <a:p>
            <a:endParaRPr lang="en-US" sz="2400" dirty="0"/>
          </a:p>
          <a:p>
            <a:endParaRPr lang="en-US" sz="2400" dirty="0"/>
          </a:p>
          <a:p>
            <a:endParaRPr lang="en-US" sz="2400" dirty="0"/>
          </a:p>
          <a:p>
            <a:r>
              <a:rPr lang="en-US" sz="2400" dirty="0"/>
              <a:t>We will refine and develop innovative large balloon common systems to live stream high quality video to the NASA eclipse website from altitude, measure atmospheric parameters, track the path of the balloon, safely terminate a flight, and image eclipse induced atmospheric phenomena. </a:t>
            </a:r>
          </a:p>
          <a:p>
            <a:endParaRPr lang="en-US" sz="2400" dirty="0"/>
          </a:p>
          <a:p>
            <a:r>
              <a:rPr lang="en-US" sz="2400" dirty="0"/>
              <a:t>Expert engineers from several academic ballooning programs will be pod leads and with the project leaders, will form a core engineering team. </a:t>
            </a:r>
          </a:p>
          <a:p>
            <a:endParaRPr lang="en-US" sz="2400" dirty="0"/>
          </a:p>
          <a:p>
            <a:r>
              <a:rPr lang="en-US" sz="2400" dirty="0"/>
              <a:t>In addition, individual engineering teams will design, and fly their own science experiments.</a:t>
            </a:r>
          </a:p>
          <a:p>
            <a:endParaRPr lang="en-US" sz="2400" dirty="0"/>
          </a:p>
        </p:txBody>
      </p:sp>
    </p:spTree>
    <p:extLst>
      <p:ext uri="{BB962C8B-B14F-4D97-AF65-F5344CB8AC3E}">
        <p14:creationId xmlns:p14="http://schemas.microsoft.com/office/powerpoint/2010/main" val="3486283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a:xfrm>
            <a:off x="4052977" y="6415901"/>
            <a:ext cx="4114800" cy="583688"/>
          </a:xfrm>
        </p:spPr>
        <p:txBody>
          <a:bodyPr/>
          <a:lstStyle/>
          <a:p>
            <a:r>
              <a:rPr lang="en-US" dirty="0">
                <a:solidFill>
                  <a:schemeClr val="tx1"/>
                </a:solidFill>
              </a:rPr>
              <a:t>2020 Academic High Altitude Conference Virtual Online </a:t>
            </a:r>
          </a:p>
          <a:p>
            <a:r>
              <a:rPr lang="en-US" dirty="0">
                <a:solidFill>
                  <a:schemeClr val="tx1"/>
                </a:solidFill>
              </a:rPr>
              <a:t> September 19, 2020</a:t>
            </a:r>
          </a:p>
          <a:p>
            <a:endParaRPr lang="en-US" dirty="0"/>
          </a:p>
        </p:txBody>
      </p:sp>
      <p:pic>
        <p:nvPicPr>
          <p:cNvPr id="8" name="Picture 7">
            <a:extLst>
              <a:ext uri="{FF2B5EF4-FFF2-40B4-BE49-F238E27FC236}">
                <a16:creationId xmlns:a16="http://schemas.microsoft.com/office/drawing/2014/main" id="{817BFAE9-5230-4FB3-8E4A-0C9E83F308D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622959" y="5469177"/>
            <a:ext cx="1569041" cy="1337265"/>
          </a:xfrm>
          <a:prstGeom prst="rect">
            <a:avLst/>
          </a:prstGeom>
        </p:spPr>
      </p:pic>
      <p:sp>
        <p:nvSpPr>
          <p:cNvPr id="10" name="Footer Placeholder 3">
            <a:extLst>
              <a:ext uri="{FF2B5EF4-FFF2-40B4-BE49-F238E27FC236}">
                <a16:creationId xmlns:a16="http://schemas.microsoft.com/office/drawing/2014/main" id="{398A5C9C-DF6C-4C5C-BF2F-2D08EE734C23}"/>
              </a:ext>
            </a:extLst>
          </p:cNvPr>
          <p:cNvSpPr txBox="1">
            <a:spLocks/>
          </p:cNvSpPr>
          <p:nvPr/>
        </p:nvSpPr>
        <p:spPr>
          <a:xfrm>
            <a:off x="4052977" y="5194655"/>
            <a:ext cx="4114800" cy="5836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TextBox 1">
            <a:extLst>
              <a:ext uri="{FF2B5EF4-FFF2-40B4-BE49-F238E27FC236}">
                <a16:creationId xmlns:a16="http://schemas.microsoft.com/office/drawing/2014/main" id="{BC3F9D2B-5725-4275-B68F-409AAAC47F49}"/>
              </a:ext>
            </a:extLst>
          </p:cNvPr>
          <p:cNvSpPr txBox="1"/>
          <p:nvPr/>
        </p:nvSpPr>
        <p:spPr>
          <a:xfrm>
            <a:off x="155543" y="54786"/>
            <a:ext cx="11684523" cy="5416868"/>
          </a:xfrm>
          <a:prstGeom prst="rect">
            <a:avLst/>
          </a:prstGeom>
          <a:noFill/>
        </p:spPr>
        <p:txBody>
          <a:bodyPr wrap="square" rtlCol="0">
            <a:spAutoFit/>
          </a:bodyPr>
          <a:lstStyle/>
          <a:p>
            <a:pPr algn="ctr"/>
            <a:r>
              <a:rPr lang="en-US" sz="2800" dirty="0"/>
              <a:t>Engineering Balloon System Details. </a:t>
            </a:r>
          </a:p>
          <a:p>
            <a:endParaRPr lang="en-US" dirty="0"/>
          </a:p>
          <a:p>
            <a:endParaRPr lang="en-US" sz="2000" dirty="0"/>
          </a:p>
          <a:p>
            <a:r>
              <a:rPr lang="en-US" sz="2000" dirty="0"/>
              <a:t>Each balloon payload string will have a proven ultra-low power Iridium tracker modem that will enable display of the near real-time balloon location on our flight tracker website, for use by the FAA and other stakeholders. </a:t>
            </a:r>
          </a:p>
          <a:p>
            <a:r>
              <a:rPr lang="en-US" sz="2000" dirty="0"/>
              <a:t>Each balloon flight will use the Iridium tracker modem to provide a reliable method to remotely command cutting the balloon away from the payload string.</a:t>
            </a:r>
          </a:p>
          <a:p>
            <a:endParaRPr lang="en-US" sz="2000" dirty="0"/>
          </a:p>
          <a:p>
            <a:r>
              <a:rPr lang="en-US" sz="2000" dirty="0"/>
              <a:t>The database associated with the tracking website is used to point ground-based antennas at the payloads during flight for direct data or video transmission. </a:t>
            </a:r>
          </a:p>
          <a:p>
            <a:endParaRPr lang="en-US" sz="2000" dirty="0"/>
          </a:p>
          <a:p>
            <a:r>
              <a:rPr lang="en-US" sz="2000" dirty="0"/>
              <a:t>The encoded video is formatted and sent to the NASA eclipse website over an internet connection for real-time viewing of the eclipse from that unique location. The video streaming and imaging payload is an area of rapid change in capability since the 2017 eclipse project and will be the focus of redesign for this project. </a:t>
            </a:r>
          </a:p>
          <a:p>
            <a:endParaRPr lang="en-US" sz="2000" dirty="0"/>
          </a:p>
          <a:p>
            <a:r>
              <a:rPr lang="en-US" sz="2000" dirty="0"/>
              <a:t>An area of new design is the specialized mid-wave infrared image sensor capable of showing visual evidence of eclipse-driven gravity waves. </a:t>
            </a:r>
          </a:p>
        </p:txBody>
      </p:sp>
    </p:spTree>
    <p:extLst>
      <p:ext uri="{BB962C8B-B14F-4D97-AF65-F5344CB8AC3E}">
        <p14:creationId xmlns:p14="http://schemas.microsoft.com/office/powerpoint/2010/main" val="1654399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txBox="1">
            <a:spLocks/>
          </p:cNvSpPr>
          <p:nvPr/>
        </p:nvSpPr>
        <p:spPr>
          <a:xfrm>
            <a:off x="4052977" y="5194655"/>
            <a:ext cx="4114800" cy="5836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8" name="Picture 7">
            <a:extLst>
              <a:ext uri="{FF2B5EF4-FFF2-40B4-BE49-F238E27FC236}">
                <a16:creationId xmlns:a16="http://schemas.microsoft.com/office/drawing/2014/main" id="{817BFAE9-5230-4FB3-8E4A-0C9E83F308D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586292" y="5486499"/>
            <a:ext cx="1569041" cy="1337265"/>
          </a:xfrm>
          <a:prstGeom prst="rect">
            <a:avLst/>
          </a:prstGeom>
        </p:spPr>
      </p:pic>
      <p:pic>
        <p:nvPicPr>
          <p:cNvPr id="9" name="Picture 8">
            <a:extLst>
              <a:ext uri="{FF2B5EF4-FFF2-40B4-BE49-F238E27FC236}">
                <a16:creationId xmlns:a16="http://schemas.microsoft.com/office/drawing/2014/main" id="{A7DC7AB7-B60A-408A-BF79-5DB2B1995F3D}"/>
              </a:ext>
            </a:extLst>
          </p:cNvPr>
          <p:cNvPicPr/>
          <p:nvPr/>
        </p:nvPicPr>
        <p:blipFill rotWithShape="1">
          <a:blip r:embed="rId3" cstate="print">
            <a:extLst>
              <a:ext uri="{28A0092B-C50C-407E-A947-70E740481C1C}">
                <a14:useLocalDpi xmlns:a14="http://schemas.microsoft.com/office/drawing/2010/main" val="0"/>
              </a:ext>
            </a:extLst>
          </a:blip>
          <a:srcRect t="45398" b="27799"/>
          <a:stretch/>
        </p:blipFill>
        <p:spPr bwMode="auto">
          <a:xfrm>
            <a:off x="370402" y="766692"/>
            <a:ext cx="11451195" cy="4644667"/>
          </a:xfrm>
          <a:prstGeom prst="rect">
            <a:avLst/>
          </a:prstGeom>
          <a:ln>
            <a:noFill/>
          </a:ln>
          <a:extLst>
            <a:ext uri="{53640926-AAD7-44D8-BBD7-CCE9431645EC}">
              <a14:shadowObscured xmlns:a14="http://schemas.microsoft.com/office/drawing/2010/main"/>
            </a:ext>
          </a:extLst>
        </p:spPr>
      </p:pic>
      <p:sp>
        <p:nvSpPr>
          <p:cNvPr id="10" name="Footer Placeholder 3">
            <a:extLst>
              <a:ext uri="{FF2B5EF4-FFF2-40B4-BE49-F238E27FC236}">
                <a16:creationId xmlns:a16="http://schemas.microsoft.com/office/drawing/2014/main" id="{8956B037-D2A3-4A0B-AAD9-C396014B0C16}"/>
              </a:ext>
            </a:extLst>
          </p:cNvPr>
          <p:cNvSpPr>
            <a:spLocks noGrp="1"/>
          </p:cNvSpPr>
          <p:nvPr>
            <p:ph type="ftr" sz="quarter" idx="11"/>
          </p:nvPr>
        </p:nvSpPr>
        <p:spPr>
          <a:xfrm>
            <a:off x="4052977" y="6415901"/>
            <a:ext cx="4114800" cy="583688"/>
          </a:xfrm>
        </p:spPr>
        <p:txBody>
          <a:bodyPr/>
          <a:lstStyle/>
          <a:p>
            <a:r>
              <a:rPr lang="en-US" dirty="0">
                <a:solidFill>
                  <a:schemeClr val="tx1"/>
                </a:solidFill>
              </a:rPr>
              <a:t>2020 Academic High Altitude Conference Virtual Online </a:t>
            </a:r>
          </a:p>
          <a:p>
            <a:r>
              <a:rPr lang="en-US" dirty="0">
                <a:solidFill>
                  <a:schemeClr val="tx1"/>
                </a:solidFill>
              </a:rPr>
              <a:t> September 19, 2020</a:t>
            </a:r>
          </a:p>
          <a:p>
            <a:endParaRPr lang="en-US" dirty="0"/>
          </a:p>
        </p:txBody>
      </p:sp>
      <p:sp>
        <p:nvSpPr>
          <p:cNvPr id="5" name="TextBox 4">
            <a:extLst>
              <a:ext uri="{FF2B5EF4-FFF2-40B4-BE49-F238E27FC236}">
                <a16:creationId xmlns:a16="http://schemas.microsoft.com/office/drawing/2014/main" id="{25CE3261-E060-4C10-9BA5-D504DD64B08F}"/>
              </a:ext>
            </a:extLst>
          </p:cNvPr>
          <p:cNvSpPr txBox="1"/>
          <p:nvPr/>
        </p:nvSpPr>
        <p:spPr>
          <a:xfrm>
            <a:off x="2879889" y="168875"/>
            <a:ext cx="6660037" cy="461665"/>
          </a:xfrm>
          <a:prstGeom prst="rect">
            <a:avLst/>
          </a:prstGeom>
          <a:noFill/>
        </p:spPr>
        <p:txBody>
          <a:bodyPr wrap="square" rtlCol="0">
            <a:spAutoFit/>
          </a:bodyPr>
          <a:lstStyle/>
          <a:p>
            <a:pPr algn="ctr"/>
            <a:r>
              <a:rPr lang="en-US" sz="2400" dirty="0"/>
              <a:t>2017 Eclipse Image from a High-Altitude Balloon</a:t>
            </a:r>
          </a:p>
        </p:txBody>
      </p:sp>
    </p:spTree>
    <p:extLst>
      <p:ext uri="{BB962C8B-B14F-4D97-AF65-F5344CB8AC3E}">
        <p14:creationId xmlns:p14="http://schemas.microsoft.com/office/powerpoint/2010/main" val="1855338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562" y="399560"/>
            <a:ext cx="11263085" cy="5426205"/>
          </a:xfrm>
        </p:spPr>
        <p:txBody>
          <a:bodyPr>
            <a:normAutofit fontScale="92500"/>
          </a:bodyPr>
          <a:lstStyle/>
          <a:p>
            <a:pPr marL="0" indent="0" algn="ctr">
              <a:buNone/>
            </a:pPr>
            <a:r>
              <a:rPr lang="en-US" sz="3000" dirty="0"/>
              <a:t>Atmospheric Science and Engineering Provide Materials</a:t>
            </a:r>
          </a:p>
          <a:p>
            <a:pPr marL="0" indent="0">
              <a:buNone/>
            </a:pPr>
            <a:endParaRPr lang="en-US" dirty="0"/>
          </a:p>
          <a:p>
            <a:pPr marL="0" indent="0">
              <a:buNone/>
            </a:pPr>
            <a:r>
              <a:rPr lang="en-US" dirty="0"/>
              <a:t>Science - small balloons with radiosondes</a:t>
            </a:r>
          </a:p>
          <a:p>
            <a:r>
              <a:rPr lang="en-US" dirty="0"/>
              <a:t>Ground Station, computer for running and power inverter (3 per team) $25,200</a:t>
            </a:r>
          </a:p>
          <a:p>
            <a:r>
              <a:rPr lang="en-US" dirty="0" err="1"/>
              <a:t>Lufft</a:t>
            </a:r>
            <a:r>
              <a:rPr lang="en-US" dirty="0"/>
              <a:t> Surface Stations (1 per team)  $5,762</a:t>
            </a:r>
          </a:p>
          <a:p>
            <a:pPr marL="0" indent="0">
              <a:buNone/>
            </a:pPr>
            <a:endParaRPr lang="en-US" dirty="0"/>
          </a:p>
          <a:p>
            <a:pPr marL="0" indent="0">
              <a:buNone/>
            </a:pPr>
            <a:endParaRPr lang="en-US" dirty="0"/>
          </a:p>
          <a:p>
            <a:pPr marL="0" indent="0">
              <a:buNone/>
            </a:pPr>
            <a:r>
              <a:rPr lang="en-US" dirty="0"/>
              <a:t>Engineering – large balloons with common payloads</a:t>
            </a:r>
          </a:p>
          <a:p>
            <a:r>
              <a:rPr lang="en-US" dirty="0"/>
              <a:t>Ground Station, common payload and computer (1 per team) $10,700</a:t>
            </a:r>
          </a:p>
          <a:p>
            <a:pPr marL="0" indent="0">
              <a:buNone/>
            </a:pPr>
            <a:endParaRPr lang="en-US" dirty="0"/>
          </a:p>
          <a:p>
            <a:pPr marL="0" indent="0">
              <a:buNone/>
            </a:pPr>
            <a:r>
              <a:rPr lang="en-US" dirty="0"/>
              <a:t>	</a:t>
            </a:r>
          </a:p>
          <a:p>
            <a:endParaRPr lang="en-US" dirty="0"/>
          </a:p>
          <a:p>
            <a:endParaRPr lang="en-US" dirty="0"/>
          </a:p>
        </p:txBody>
      </p:sp>
      <p:pic>
        <p:nvPicPr>
          <p:cNvPr id="8" name="Picture 7">
            <a:extLst>
              <a:ext uri="{FF2B5EF4-FFF2-40B4-BE49-F238E27FC236}">
                <a16:creationId xmlns:a16="http://schemas.microsoft.com/office/drawing/2014/main" id="{817BFAE9-5230-4FB3-8E4A-0C9E83F308D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562725" y="5452201"/>
            <a:ext cx="1569041" cy="1337265"/>
          </a:xfrm>
          <a:prstGeom prst="rect">
            <a:avLst/>
          </a:prstGeom>
        </p:spPr>
      </p:pic>
      <p:sp>
        <p:nvSpPr>
          <p:cNvPr id="9" name="Footer Placeholder 3">
            <a:extLst>
              <a:ext uri="{FF2B5EF4-FFF2-40B4-BE49-F238E27FC236}">
                <a16:creationId xmlns:a16="http://schemas.microsoft.com/office/drawing/2014/main" id="{51595894-04E0-4DFF-9A39-79DE0C03BDAB}"/>
              </a:ext>
            </a:extLst>
          </p:cNvPr>
          <p:cNvSpPr>
            <a:spLocks noGrp="1"/>
          </p:cNvSpPr>
          <p:nvPr>
            <p:ph type="ftr" sz="quarter" idx="11"/>
          </p:nvPr>
        </p:nvSpPr>
        <p:spPr>
          <a:xfrm>
            <a:off x="4052977" y="6415901"/>
            <a:ext cx="4114800" cy="583688"/>
          </a:xfrm>
        </p:spPr>
        <p:txBody>
          <a:bodyPr/>
          <a:lstStyle/>
          <a:p>
            <a:r>
              <a:rPr lang="en-US" dirty="0">
                <a:solidFill>
                  <a:schemeClr val="tx1"/>
                </a:solidFill>
              </a:rPr>
              <a:t>2020 Academic High Altitude Conference Virtual Online </a:t>
            </a:r>
          </a:p>
          <a:p>
            <a:r>
              <a:rPr lang="en-US" dirty="0">
                <a:solidFill>
                  <a:schemeClr val="tx1"/>
                </a:solidFill>
              </a:rPr>
              <a:t> September 19, 2020</a:t>
            </a:r>
          </a:p>
          <a:p>
            <a:endParaRPr lang="en-US" dirty="0"/>
          </a:p>
        </p:txBody>
      </p:sp>
    </p:spTree>
    <p:extLst>
      <p:ext uri="{BB962C8B-B14F-4D97-AF65-F5344CB8AC3E}">
        <p14:creationId xmlns:p14="http://schemas.microsoft.com/office/powerpoint/2010/main" val="1926698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17BFAE9-5230-4FB3-8E4A-0C9E83F308D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622959" y="5469177"/>
            <a:ext cx="1569041" cy="1337265"/>
          </a:xfrm>
          <a:prstGeom prst="rect">
            <a:avLst/>
          </a:prstGeom>
        </p:spPr>
      </p:pic>
      <p:sp>
        <p:nvSpPr>
          <p:cNvPr id="10" name="Footer Placeholder 3">
            <a:extLst>
              <a:ext uri="{FF2B5EF4-FFF2-40B4-BE49-F238E27FC236}">
                <a16:creationId xmlns:a16="http://schemas.microsoft.com/office/drawing/2014/main" id="{398A5C9C-DF6C-4C5C-BF2F-2D08EE734C23}"/>
              </a:ext>
            </a:extLst>
          </p:cNvPr>
          <p:cNvSpPr txBox="1">
            <a:spLocks/>
          </p:cNvSpPr>
          <p:nvPr/>
        </p:nvSpPr>
        <p:spPr>
          <a:xfrm>
            <a:off x="4052977" y="5194655"/>
            <a:ext cx="4114800" cy="5836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2" name="Picture 1">
            <a:extLst>
              <a:ext uri="{FF2B5EF4-FFF2-40B4-BE49-F238E27FC236}">
                <a16:creationId xmlns:a16="http://schemas.microsoft.com/office/drawing/2014/main" id="{B6B46474-4C57-45DE-A652-542184C5ED29}"/>
              </a:ext>
            </a:extLst>
          </p:cNvPr>
          <p:cNvPicPr>
            <a:picLocks noChangeAspect="1"/>
          </p:cNvPicPr>
          <p:nvPr/>
        </p:nvPicPr>
        <p:blipFill>
          <a:blip r:embed="rId3"/>
          <a:stretch>
            <a:fillRect/>
          </a:stretch>
        </p:blipFill>
        <p:spPr>
          <a:xfrm>
            <a:off x="42420" y="1751173"/>
            <a:ext cx="12149580" cy="3355654"/>
          </a:xfrm>
          <a:prstGeom prst="rect">
            <a:avLst/>
          </a:prstGeom>
        </p:spPr>
      </p:pic>
      <p:sp>
        <p:nvSpPr>
          <p:cNvPr id="7" name="Footer Placeholder 3">
            <a:extLst>
              <a:ext uri="{FF2B5EF4-FFF2-40B4-BE49-F238E27FC236}">
                <a16:creationId xmlns:a16="http://schemas.microsoft.com/office/drawing/2014/main" id="{811B2D6A-6D16-409D-88F5-B5AE4B25F967}"/>
              </a:ext>
            </a:extLst>
          </p:cNvPr>
          <p:cNvSpPr>
            <a:spLocks noGrp="1"/>
          </p:cNvSpPr>
          <p:nvPr>
            <p:ph type="ftr" sz="quarter" idx="11"/>
          </p:nvPr>
        </p:nvSpPr>
        <p:spPr>
          <a:xfrm>
            <a:off x="4052977" y="6415901"/>
            <a:ext cx="4114800" cy="583688"/>
          </a:xfrm>
        </p:spPr>
        <p:txBody>
          <a:bodyPr/>
          <a:lstStyle/>
          <a:p>
            <a:r>
              <a:rPr lang="en-US" dirty="0">
                <a:solidFill>
                  <a:schemeClr val="tx1"/>
                </a:solidFill>
              </a:rPr>
              <a:t>2020 Academic High Altitude Conference Virtual Online </a:t>
            </a:r>
          </a:p>
          <a:p>
            <a:r>
              <a:rPr lang="en-US" dirty="0">
                <a:solidFill>
                  <a:schemeClr val="tx1"/>
                </a:solidFill>
              </a:rPr>
              <a:t> September 19, 2020</a:t>
            </a:r>
          </a:p>
          <a:p>
            <a:endParaRPr lang="en-US" dirty="0"/>
          </a:p>
        </p:txBody>
      </p:sp>
      <p:sp>
        <p:nvSpPr>
          <p:cNvPr id="4" name="TextBox 3">
            <a:extLst>
              <a:ext uri="{FF2B5EF4-FFF2-40B4-BE49-F238E27FC236}">
                <a16:creationId xmlns:a16="http://schemas.microsoft.com/office/drawing/2014/main" id="{15D55BE9-2EE5-4E3F-AD9B-01A593FEE55E}"/>
              </a:ext>
            </a:extLst>
          </p:cNvPr>
          <p:cNvSpPr txBox="1"/>
          <p:nvPr/>
        </p:nvSpPr>
        <p:spPr>
          <a:xfrm>
            <a:off x="3402527" y="47400"/>
            <a:ext cx="5515229" cy="1569660"/>
          </a:xfrm>
          <a:prstGeom prst="rect">
            <a:avLst/>
          </a:prstGeom>
          <a:noFill/>
        </p:spPr>
        <p:txBody>
          <a:bodyPr wrap="square" rtlCol="0">
            <a:spAutoFit/>
          </a:bodyPr>
          <a:lstStyle/>
          <a:p>
            <a:pPr algn="ctr"/>
            <a:r>
              <a:rPr lang="en-US" sz="3200" dirty="0"/>
              <a:t>Stay Tuned for Project Updates</a:t>
            </a:r>
          </a:p>
          <a:p>
            <a:pPr algn="ctr"/>
            <a:endParaRPr lang="en-US" sz="3200" dirty="0"/>
          </a:p>
          <a:p>
            <a:pPr algn="ctr"/>
            <a:r>
              <a:rPr lang="en-US" sz="3200" dirty="0"/>
              <a:t>Questions?</a:t>
            </a:r>
          </a:p>
        </p:txBody>
      </p:sp>
      <p:sp>
        <p:nvSpPr>
          <p:cNvPr id="9" name="TextBox 8">
            <a:extLst>
              <a:ext uri="{FF2B5EF4-FFF2-40B4-BE49-F238E27FC236}">
                <a16:creationId xmlns:a16="http://schemas.microsoft.com/office/drawing/2014/main" id="{9A3FA061-6DEC-4FEF-9092-942F3256FCA8}"/>
              </a:ext>
            </a:extLst>
          </p:cNvPr>
          <p:cNvSpPr txBox="1"/>
          <p:nvPr/>
        </p:nvSpPr>
        <p:spPr>
          <a:xfrm>
            <a:off x="1932494" y="5375053"/>
            <a:ext cx="7924029" cy="369332"/>
          </a:xfrm>
          <a:prstGeom prst="rect">
            <a:avLst/>
          </a:prstGeom>
          <a:noFill/>
        </p:spPr>
        <p:txBody>
          <a:bodyPr wrap="none" rtlCol="0">
            <a:spAutoFit/>
          </a:bodyPr>
          <a:lstStyle/>
          <a:p>
            <a:r>
              <a:rPr lang="en-US" dirty="0"/>
              <a:t>2017 Eclipse Workshop with Engaged Students and Mentors at Bozeman, Montana</a:t>
            </a:r>
          </a:p>
        </p:txBody>
      </p:sp>
    </p:spTree>
    <p:extLst>
      <p:ext uri="{BB962C8B-B14F-4D97-AF65-F5344CB8AC3E}">
        <p14:creationId xmlns:p14="http://schemas.microsoft.com/office/powerpoint/2010/main" val="294456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241" y="310104"/>
            <a:ext cx="11717518" cy="5176395"/>
          </a:xfrm>
        </p:spPr>
        <p:txBody>
          <a:bodyPr>
            <a:normAutofit fontScale="85000" lnSpcReduction="20000"/>
          </a:bodyPr>
          <a:lstStyle/>
          <a:p>
            <a:pPr marL="0" indent="0">
              <a:buNone/>
            </a:pPr>
            <a:endParaRPr lang="en-US" dirty="0"/>
          </a:p>
          <a:p>
            <a:pPr marL="0" indent="0" algn="ctr">
              <a:buNone/>
            </a:pPr>
            <a:r>
              <a:rPr lang="en-US" sz="3300" dirty="0"/>
              <a:t>Abstract</a:t>
            </a:r>
          </a:p>
          <a:p>
            <a:pPr marL="0" indent="0">
              <a:buNone/>
            </a:pPr>
            <a:endParaRPr lang="en-US" dirty="0"/>
          </a:p>
          <a:p>
            <a:pPr marL="0" indent="0">
              <a:buNone/>
            </a:pPr>
            <a:r>
              <a:rPr lang="en-US" dirty="0"/>
              <a:t>Montana Space Grant Consortium along with teams from the University of Kentucky, Idaho Space Grant Consortium, University of Maine, Minnesota Space Grant Consortium, Louisiana Space Grant Consortium, Oklahoma State University, Plymouth State University and the University of Bridgeport along with experts from the University at Albany, SUNY and the Universities Space Research Association/NASA Goddard Space Flight Center are proposing a multi-year ballooning project called the “Nationwide Eclipse Ballooning Project 2021-2025.”  </a:t>
            </a:r>
          </a:p>
          <a:p>
            <a:pPr marL="0" indent="0">
              <a:buNone/>
            </a:pPr>
            <a:endParaRPr lang="en-US" dirty="0"/>
          </a:p>
          <a:p>
            <a:pPr marL="0" indent="0">
              <a:buNone/>
            </a:pPr>
            <a:r>
              <a:rPr lang="en-US" dirty="0"/>
              <a:t>Our underlying goal is to broadening participation of STEM learners by immersing teams in a mission like ballooning opportunity that engages participants with subject matter experts in scientific designing, building, testing, flying, analyzing and publishing of results.  There are two tracks to this ballooning opportunity consisting of 30 teams in the atmospheric science track and 40 teams in the engineering track.  An overview of the possible opportunities is presented.</a:t>
            </a:r>
          </a:p>
          <a:p>
            <a:endParaRPr lang="en-US" dirty="0"/>
          </a:p>
          <a:p>
            <a:endParaRPr lang="en-US" dirty="0"/>
          </a:p>
        </p:txBody>
      </p:sp>
      <p:sp>
        <p:nvSpPr>
          <p:cNvPr id="7" name="Footer Placeholder 3"/>
          <p:cNvSpPr txBox="1">
            <a:spLocks/>
          </p:cNvSpPr>
          <p:nvPr/>
        </p:nvSpPr>
        <p:spPr>
          <a:xfrm>
            <a:off x="4052977" y="5194655"/>
            <a:ext cx="4114800" cy="5836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8" name="Picture 7">
            <a:extLst>
              <a:ext uri="{FF2B5EF4-FFF2-40B4-BE49-F238E27FC236}">
                <a16:creationId xmlns:a16="http://schemas.microsoft.com/office/drawing/2014/main" id="{817BFAE9-5230-4FB3-8E4A-0C9E83F308D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581579" y="5469177"/>
            <a:ext cx="1569041" cy="1337265"/>
          </a:xfrm>
          <a:prstGeom prst="rect">
            <a:avLst/>
          </a:prstGeom>
        </p:spPr>
      </p:pic>
      <p:sp>
        <p:nvSpPr>
          <p:cNvPr id="9" name="Footer Placeholder 3">
            <a:extLst>
              <a:ext uri="{FF2B5EF4-FFF2-40B4-BE49-F238E27FC236}">
                <a16:creationId xmlns:a16="http://schemas.microsoft.com/office/drawing/2014/main" id="{CAE25A0D-F6AD-467F-A74E-CF03B9ACAC10}"/>
              </a:ext>
            </a:extLst>
          </p:cNvPr>
          <p:cNvSpPr>
            <a:spLocks noGrp="1"/>
          </p:cNvSpPr>
          <p:nvPr>
            <p:ph type="ftr" sz="quarter" idx="11"/>
          </p:nvPr>
        </p:nvSpPr>
        <p:spPr>
          <a:xfrm>
            <a:off x="3967899" y="6314795"/>
            <a:ext cx="4114800" cy="814993"/>
          </a:xfrm>
        </p:spPr>
        <p:txBody>
          <a:bodyPr/>
          <a:lstStyle/>
          <a:p>
            <a:r>
              <a:rPr lang="en-US" dirty="0">
                <a:solidFill>
                  <a:schemeClr val="tx1"/>
                </a:solidFill>
              </a:rPr>
              <a:t>2020 Academic High Altitude Conference Virtual Online </a:t>
            </a:r>
          </a:p>
          <a:p>
            <a:r>
              <a:rPr lang="en-US" dirty="0">
                <a:solidFill>
                  <a:schemeClr val="tx1"/>
                </a:solidFill>
              </a:rPr>
              <a:t> September 19, 2020</a:t>
            </a:r>
          </a:p>
          <a:p>
            <a:endParaRPr lang="en-US" dirty="0"/>
          </a:p>
        </p:txBody>
      </p:sp>
    </p:spTree>
    <p:extLst>
      <p:ext uri="{BB962C8B-B14F-4D97-AF65-F5344CB8AC3E}">
        <p14:creationId xmlns:p14="http://schemas.microsoft.com/office/powerpoint/2010/main" val="2515406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506784" y="878531"/>
            <a:ext cx="8760699" cy="5517556"/>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3"/>
          <p:cNvSpPr>
            <a:spLocks noGrp="1"/>
          </p:cNvSpPr>
          <p:nvPr>
            <p:ph type="ftr" sz="quarter" idx="11"/>
          </p:nvPr>
        </p:nvSpPr>
        <p:spPr>
          <a:xfrm>
            <a:off x="4165600" y="6330263"/>
            <a:ext cx="3860800" cy="782425"/>
          </a:xfrm>
        </p:spPr>
        <p:txBody>
          <a:bodyPr/>
          <a:lstStyle/>
          <a:p>
            <a:r>
              <a:rPr lang="en-US" dirty="0">
                <a:solidFill>
                  <a:schemeClr val="tx1"/>
                </a:solidFill>
              </a:rPr>
              <a:t>2020 Academic High Altitude Conference - Virtual Online </a:t>
            </a:r>
          </a:p>
          <a:p>
            <a:r>
              <a:rPr lang="en-US" dirty="0">
                <a:solidFill>
                  <a:schemeClr val="tx1"/>
                </a:solidFill>
              </a:rPr>
              <a:t> September 19, 2020</a:t>
            </a:r>
          </a:p>
          <a:p>
            <a:endParaRPr lang="en-US" dirty="0"/>
          </a:p>
        </p:txBody>
      </p:sp>
      <p:pic>
        <p:nvPicPr>
          <p:cNvPr id="8" name="Picture 7">
            <a:extLst>
              <a:ext uri="{FF2B5EF4-FFF2-40B4-BE49-F238E27FC236}">
                <a16:creationId xmlns:a16="http://schemas.microsoft.com/office/drawing/2014/main" id="{9B0DD0F3-F74D-4A2D-A6A5-DB98BB3EAD3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544403" y="5497331"/>
            <a:ext cx="1569041" cy="1337265"/>
          </a:xfrm>
          <a:prstGeom prst="rect">
            <a:avLst/>
          </a:prstGeom>
        </p:spPr>
      </p:pic>
      <p:sp>
        <p:nvSpPr>
          <p:cNvPr id="2" name="TextBox 1">
            <a:extLst>
              <a:ext uri="{FF2B5EF4-FFF2-40B4-BE49-F238E27FC236}">
                <a16:creationId xmlns:a16="http://schemas.microsoft.com/office/drawing/2014/main" id="{38548CC4-3B31-454F-AE06-8B6F435084F6}"/>
              </a:ext>
            </a:extLst>
          </p:cNvPr>
          <p:cNvSpPr txBox="1"/>
          <p:nvPr/>
        </p:nvSpPr>
        <p:spPr>
          <a:xfrm>
            <a:off x="353505" y="199553"/>
            <a:ext cx="11759939" cy="523220"/>
          </a:xfrm>
          <a:prstGeom prst="rect">
            <a:avLst/>
          </a:prstGeom>
          <a:noFill/>
        </p:spPr>
        <p:txBody>
          <a:bodyPr wrap="square" rtlCol="0">
            <a:spAutoFit/>
          </a:bodyPr>
          <a:lstStyle/>
          <a:p>
            <a:r>
              <a:rPr lang="en-US" sz="2800" dirty="0"/>
              <a:t>Conduct Scientific Ballooning Experiments During 2023 and 2024 Solar Eclipses</a:t>
            </a:r>
          </a:p>
        </p:txBody>
      </p:sp>
    </p:spTree>
    <p:extLst>
      <p:ext uri="{BB962C8B-B14F-4D97-AF65-F5344CB8AC3E}">
        <p14:creationId xmlns:p14="http://schemas.microsoft.com/office/powerpoint/2010/main" val="222698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a:xfrm>
            <a:off x="4038600" y="6407247"/>
            <a:ext cx="4114800" cy="583688"/>
          </a:xfrm>
        </p:spPr>
        <p:txBody>
          <a:bodyPr/>
          <a:lstStyle/>
          <a:p>
            <a:r>
              <a:rPr lang="en-US" dirty="0">
                <a:solidFill>
                  <a:schemeClr val="tx1"/>
                </a:solidFill>
              </a:rPr>
              <a:t>2020 Academic High Altitude Conference Virtual Online </a:t>
            </a:r>
          </a:p>
          <a:p>
            <a:r>
              <a:rPr lang="en-US" dirty="0">
                <a:solidFill>
                  <a:schemeClr val="tx1"/>
                </a:solidFill>
              </a:rPr>
              <a:t> September 19, 2020</a:t>
            </a:r>
          </a:p>
          <a:p>
            <a:endParaRPr lang="en-US" dirty="0"/>
          </a:p>
        </p:txBody>
      </p:sp>
      <p:pic>
        <p:nvPicPr>
          <p:cNvPr id="8" name="Picture 7">
            <a:extLst>
              <a:ext uri="{FF2B5EF4-FFF2-40B4-BE49-F238E27FC236}">
                <a16:creationId xmlns:a16="http://schemas.microsoft.com/office/drawing/2014/main" id="{817BFAE9-5230-4FB3-8E4A-0C9E83F308D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622959" y="5469177"/>
            <a:ext cx="1569041" cy="1337265"/>
          </a:xfrm>
          <a:prstGeom prst="rect">
            <a:avLst/>
          </a:prstGeom>
        </p:spPr>
      </p:pic>
      <p:sp>
        <p:nvSpPr>
          <p:cNvPr id="10" name="Footer Placeholder 3">
            <a:extLst>
              <a:ext uri="{FF2B5EF4-FFF2-40B4-BE49-F238E27FC236}">
                <a16:creationId xmlns:a16="http://schemas.microsoft.com/office/drawing/2014/main" id="{398A5C9C-DF6C-4C5C-BF2F-2D08EE734C23}"/>
              </a:ext>
            </a:extLst>
          </p:cNvPr>
          <p:cNvSpPr txBox="1">
            <a:spLocks/>
          </p:cNvSpPr>
          <p:nvPr/>
        </p:nvSpPr>
        <p:spPr>
          <a:xfrm>
            <a:off x="4052977" y="5194655"/>
            <a:ext cx="4114800" cy="5836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13" name="Picture 12">
            <a:extLst>
              <a:ext uri="{FF2B5EF4-FFF2-40B4-BE49-F238E27FC236}">
                <a16:creationId xmlns:a16="http://schemas.microsoft.com/office/drawing/2014/main" id="{13769A25-EA25-4562-A26F-61194CB021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71"/>
          <a:stretch/>
        </p:blipFill>
        <p:spPr bwMode="auto">
          <a:xfrm>
            <a:off x="3511485" y="41415"/>
            <a:ext cx="4760536" cy="63658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91372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2804" y="51557"/>
            <a:ext cx="11632676" cy="5882616"/>
          </a:xfrm>
        </p:spPr>
        <p:txBody>
          <a:bodyPr>
            <a:normAutofit/>
          </a:bodyPr>
          <a:lstStyle/>
          <a:p>
            <a:endParaRPr lang="en-US" dirty="0"/>
          </a:p>
          <a:p>
            <a:pPr marL="0" indent="0" algn="ctr">
              <a:buNone/>
            </a:pPr>
            <a:r>
              <a:rPr lang="en-US" sz="3000" dirty="0"/>
              <a:t>Radiosondes and Engineering Balloon Platforms</a:t>
            </a:r>
          </a:p>
          <a:p>
            <a:pPr marL="0" indent="0">
              <a:buNone/>
            </a:pPr>
            <a:endParaRPr lang="en-US" dirty="0"/>
          </a:p>
          <a:p>
            <a:r>
              <a:rPr lang="en-US" sz="2400" dirty="0"/>
              <a:t>For the purposes of this project, we generalize two types of scientific ballooning tools typically used in academia; radiosondes and balloons carrying payloads engineered by students, or “engineering balloon platforms”.</a:t>
            </a:r>
          </a:p>
          <a:p>
            <a:pPr marL="0" indent="0">
              <a:buNone/>
            </a:pPr>
            <a:endParaRPr lang="en-US" sz="2400" dirty="0"/>
          </a:p>
          <a:p>
            <a:r>
              <a:rPr lang="en-US" sz="2400" dirty="0"/>
              <a:t> Radiosondes are small, with payloads of less than 190 grams of balloon-borne instruments that are used to measure atmospheric parameters through the stratosphere. </a:t>
            </a:r>
          </a:p>
          <a:p>
            <a:pPr marL="0" indent="0">
              <a:buNone/>
            </a:pPr>
            <a:endParaRPr lang="en-US" sz="2400" dirty="0"/>
          </a:p>
          <a:p>
            <a:r>
              <a:rPr lang="en-US" sz="2400" dirty="0"/>
              <a:t>Engineering balloon platforms are capable of lifting up to 12 pounds of payload into the stratosphere. Typical experiments include atmospheric measurements, photography, GPS tracking systems, cosmic radiation measurements, and space technology proofs of concept.</a:t>
            </a:r>
          </a:p>
        </p:txBody>
      </p:sp>
      <p:sp>
        <p:nvSpPr>
          <p:cNvPr id="7" name="Footer Placeholder 3"/>
          <p:cNvSpPr txBox="1">
            <a:spLocks/>
          </p:cNvSpPr>
          <p:nvPr/>
        </p:nvSpPr>
        <p:spPr>
          <a:xfrm>
            <a:off x="4052977" y="5194654"/>
            <a:ext cx="4114800" cy="62639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8" name="Picture 7">
            <a:extLst>
              <a:ext uri="{FF2B5EF4-FFF2-40B4-BE49-F238E27FC236}">
                <a16:creationId xmlns:a16="http://schemas.microsoft.com/office/drawing/2014/main" id="{817BFAE9-5230-4FB3-8E4A-0C9E83F308D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543872" y="5469177"/>
            <a:ext cx="1569041" cy="1337265"/>
          </a:xfrm>
          <a:prstGeom prst="rect">
            <a:avLst/>
          </a:prstGeom>
        </p:spPr>
      </p:pic>
      <p:sp>
        <p:nvSpPr>
          <p:cNvPr id="9" name="Footer Placeholder 3">
            <a:extLst>
              <a:ext uri="{FF2B5EF4-FFF2-40B4-BE49-F238E27FC236}">
                <a16:creationId xmlns:a16="http://schemas.microsoft.com/office/drawing/2014/main" id="{739C8460-661B-47D1-9673-AC456BD8BC01}"/>
              </a:ext>
            </a:extLst>
          </p:cNvPr>
          <p:cNvSpPr>
            <a:spLocks noGrp="1"/>
          </p:cNvSpPr>
          <p:nvPr>
            <p:ph type="ftr" sz="quarter" idx="11"/>
          </p:nvPr>
        </p:nvSpPr>
        <p:spPr>
          <a:xfrm>
            <a:off x="3967899" y="6391799"/>
            <a:ext cx="4114800" cy="584200"/>
          </a:xfrm>
        </p:spPr>
        <p:txBody>
          <a:bodyPr/>
          <a:lstStyle/>
          <a:p>
            <a:r>
              <a:rPr lang="en-US" dirty="0">
                <a:solidFill>
                  <a:schemeClr val="tx1"/>
                </a:solidFill>
              </a:rPr>
              <a:t>2020 Academic High Altitude Conference Virtual Online </a:t>
            </a:r>
          </a:p>
          <a:p>
            <a:r>
              <a:rPr lang="en-US" dirty="0">
                <a:solidFill>
                  <a:schemeClr val="tx1"/>
                </a:solidFill>
              </a:rPr>
              <a:t> September 19, 2020</a:t>
            </a:r>
          </a:p>
          <a:p>
            <a:endParaRPr lang="en-US" dirty="0"/>
          </a:p>
        </p:txBody>
      </p:sp>
    </p:spTree>
    <p:extLst>
      <p:ext uri="{BB962C8B-B14F-4D97-AF65-F5344CB8AC3E}">
        <p14:creationId xmlns:p14="http://schemas.microsoft.com/office/powerpoint/2010/main" val="1965002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56" y="192709"/>
            <a:ext cx="6050144" cy="6199090"/>
          </a:xfrm>
        </p:spPr>
        <p:txBody>
          <a:bodyPr>
            <a:normAutofit fontScale="47500" lnSpcReduction="20000"/>
          </a:bodyPr>
          <a:lstStyle/>
          <a:p>
            <a:pPr marL="0" indent="0" algn="ctr">
              <a:buNone/>
            </a:pPr>
            <a:r>
              <a:rPr lang="en-US" sz="4500" dirty="0"/>
              <a:t>Project Structure and Team Member Roles</a:t>
            </a:r>
          </a:p>
          <a:p>
            <a:pPr marL="0" indent="0">
              <a:buNone/>
            </a:pPr>
            <a:endParaRPr lang="en-US" dirty="0"/>
          </a:p>
          <a:p>
            <a:pPr marL="0" indent="0">
              <a:buNone/>
            </a:pPr>
            <a:r>
              <a:rPr lang="en-US" sz="4400" dirty="0"/>
              <a:t>The leadership team is headed by the Montana Space Grant Consortium (MSGC) and includes a NASA scientist, an atmospheric science expert, and ballooning experts who will serve as leads for each of the eight pods. The leadership team will oversee planning, payload system refinements, team training, and collaboration management.</a:t>
            </a:r>
          </a:p>
          <a:p>
            <a:pPr marL="0" indent="0">
              <a:buNone/>
            </a:pPr>
            <a:endParaRPr lang="en-US" sz="4400" dirty="0"/>
          </a:p>
          <a:p>
            <a:pPr marL="0" indent="0">
              <a:buNone/>
            </a:pPr>
            <a:r>
              <a:rPr lang="en-US" sz="4400" dirty="0"/>
              <a:t>70 teams, 30 for atmospheric science and 40 for engineering. Each team is comprised of 6-30 students and 1-6 mentors. </a:t>
            </a:r>
          </a:p>
          <a:p>
            <a:pPr marL="0" indent="0">
              <a:buNone/>
            </a:pPr>
            <a:endParaRPr lang="en-US" sz="4400" dirty="0"/>
          </a:p>
          <a:p>
            <a:pPr marL="0" indent="0">
              <a:buNone/>
            </a:pPr>
            <a:r>
              <a:rPr lang="en-US" sz="4400" dirty="0"/>
              <a:t>Teams will be divided into eight pods, four for each atmospheric science and engineering. These pods will represent four different regions within the US, divided into quarters. The pod structure will facilitate effective communication and training. </a:t>
            </a:r>
          </a:p>
          <a:p>
            <a:pPr marL="0" indent="0">
              <a:buNone/>
            </a:pPr>
            <a:endParaRPr lang="en-US" sz="4400" dirty="0"/>
          </a:p>
          <a:p>
            <a:pPr marL="0" indent="0">
              <a:buNone/>
            </a:pPr>
            <a:r>
              <a:rPr lang="en-US" sz="4400" dirty="0"/>
              <a:t>Every team will receive ballooning supplies and engineering system materials or radiosondes. </a:t>
            </a:r>
          </a:p>
        </p:txBody>
      </p:sp>
      <p:sp>
        <p:nvSpPr>
          <p:cNvPr id="7" name="Footer Placeholder 3"/>
          <p:cNvSpPr txBox="1">
            <a:spLocks/>
          </p:cNvSpPr>
          <p:nvPr/>
        </p:nvSpPr>
        <p:spPr>
          <a:xfrm>
            <a:off x="4052977" y="5194655"/>
            <a:ext cx="4114800" cy="5836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8" name="Picture 7">
            <a:extLst>
              <a:ext uri="{FF2B5EF4-FFF2-40B4-BE49-F238E27FC236}">
                <a16:creationId xmlns:a16="http://schemas.microsoft.com/office/drawing/2014/main" id="{817BFAE9-5230-4FB3-8E4A-0C9E83F308D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562726" y="5469177"/>
            <a:ext cx="1569041" cy="1337265"/>
          </a:xfrm>
          <a:prstGeom prst="rect">
            <a:avLst/>
          </a:prstGeom>
        </p:spPr>
      </p:pic>
      <p:sp>
        <p:nvSpPr>
          <p:cNvPr id="9" name="Footer Placeholder 3">
            <a:extLst>
              <a:ext uri="{FF2B5EF4-FFF2-40B4-BE49-F238E27FC236}">
                <a16:creationId xmlns:a16="http://schemas.microsoft.com/office/drawing/2014/main" id="{6A880C48-BBE8-4917-A298-C76DF483DEE9}"/>
              </a:ext>
            </a:extLst>
          </p:cNvPr>
          <p:cNvSpPr>
            <a:spLocks noGrp="1"/>
          </p:cNvSpPr>
          <p:nvPr>
            <p:ph type="ftr" sz="quarter" idx="11"/>
          </p:nvPr>
        </p:nvSpPr>
        <p:spPr>
          <a:xfrm>
            <a:off x="3967899" y="6391799"/>
            <a:ext cx="4114800" cy="584200"/>
          </a:xfrm>
        </p:spPr>
        <p:txBody>
          <a:bodyPr/>
          <a:lstStyle/>
          <a:p>
            <a:r>
              <a:rPr lang="en-US" dirty="0">
                <a:solidFill>
                  <a:schemeClr val="tx1"/>
                </a:solidFill>
              </a:rPr>
              <a:t>2020 Academic High Altitude Conference Virtual Online </a:t>
            </a:r>
          </a:p>
          <a:p>
            <a:r>
              <a:rPr lang="en-US" dirty="0">
                <a:solidFill>
                  <a:schemeClr val="tx1"/>
                </a:solidFill>
              </a:rPr>
              <a:t> September 19, 2020</a:t>
            </a:r>
          </a:p>
          <a:p>
            <a:endParaRPr lang="en-US" dirty="0"/>
          </a:p>
        </p:txBody>
      </p:sp>
      <p:pic>
        <p:nvPicPr>
          <p:cNvPr id="10" name="Picture 9" descr="A screenshot of a cell phone&#10;&#10;Description automatically generated">
            <a:extLst>
              <a:ext uri="{FF2B5EF4-FFF2-40B4-BE49-F238E27FC236}">
                <a16:creationId xmlns:a16="http://schemas.microsoft.com/office/drawing/2014/main" id="{AC096B81-7531-428B-A3C3-70F8D5C2EC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77474"/>
            <a:ext cx="5956902" cy="5319371"/>
          </a:xfrm>
          <a:prstGeom prst="rect">
            <a:avLst/>
          </a:prstGeom>
        </p:spPr>
      </p:pic>
    </p:spTree>
    <p:extLst>
      <p:ext uri="{BB962C8B-B14F-4D97-AF65-F5344CB8AC3E}">
        <p14:creationId xmlns:p14="http://schemas.microsoft.com/office/powerpoint/2010/main" val="2634899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866" y="136501"/>
            <a:ext cx="5881876" cy="6160603"/>
          </a:xfrm>
        </p:spPr>
        <p:txBody>
          <a:bodyPr>
            <a:normAutofit fontScale="70000" lnSpcReduction="20000"/>
          </a:bodyPr>
          <a:lstStyle/>
          <a:p>
            <a:pPr marL="0" indent="0" algn="ctr">
              <a:buNone/>
            </a:pPr>
            <a:r>
              <a:rPr lang="en-US" dirty="0"/>
              <a:t>Team Members</a:t>
            </a:r>
          </a:p>
          <a:p>
            <a:endParaRPr lang="en-US" dirty="0"/>
          </a:p>
          <a:p>
            <a:r>
              <a:rPr lang="en-US" dirty="0"/>
              <a:t> MSGC leadership team consisting of the PI, Angela Des Jardins, who led the 2017 eclipse ballooning project; the atmospheric science lead, Jennifer Fowler, who led the 2017, 2019, and 2020 atmospheric science campaigns; the engineering lead, Randal Larimer, who led the development of the 2017 common payload and tracking system; and our two MSGC ballooning flight directors, Carl Spangrude and a new hire. </a:t>
            </a:r>
          </a:p>
          <a:p>
            <a:r>
              <a:rPr lang="en-US" dirty="0"/>
              <a:t>Two atmospheric scientists, Junhong Wang from the University at Albany SUNY; and Jie Gong from NASA’s Goddard Space Flight Center. </a:t>
            </a:r>
          </a:p>
          <a:p>
            <a:r>
              <a:rPr lang="en-US" dirty="0"/>
              <a:t>Atmospheric Science pod leads are Sean Bailey</a:t>
            </a:r>
            <a:r>
              <a:rPr lang="en-US" baseline="30000" dirty="0"/>
              <a:t> </a:t>
            </a:r>
            <a:r>
              <a:rPr lang="en-US" dirty="0"/>
              <a:t>from the University of Kentucky; Matthew </a:t>
            </a:r>
            <a:r>
              <a:rPr lang="en-US" dirty="0" err="1"/>
              <a:t>Bernards</a:t>
            </a:r>
            <a:r>
              <a:rPr lang="en-US" baseline="30000" dirty="0"/>
              <a:t> </a:t>
            </a:r>
            <a:r>
              <a:rPr lang="en-US" dirty="0"/>
              <a:t>from the Idaho Space Grant Consortium; Jamey Jacob</a:t>
            </a:r>
            <a:r>
              <a:rPr lang="en-US" baseline="30000" dirty="0"/>
              <a:t> </a:t>
            </a:r>
            <a:r>
              <a:rPr lang="en-US" dirty="0"/>
              <a:t>from Oklahoma State University (OSU); and Eric Kelsey from</a:t>
            </a:r>
            <a:r>
              <a:rPr lang="en-US" baseline="30000" dirty="0"/>
              <a:t> </a:t>
            </a:r>
            <a:r>
              <a:rPr lang="en-US" dirty="0"/>
              <a:t>Plymouth State University. </a:t>
            </a:r>
          </a:p>
          <a:p>
            <a:r>
              <a:rPr lang="en-US"/>
              <a:t>Engineering </a:t>
            </a:r>
            <a:r>
              <a:rPr lang="en-US" dirty="0"/>
              <a:t>pod leads are Richard Eason</a:t>
            </a:r>
            <a:r>
              <a:rPr lang="en-US" baseline="30000" dirty="0"/>
              <a:t> </a:t>
            </a:r>
            <a:r>
              <a:rPr lang="en-US" dirty="0"/>
              <a:t>from the University of Maine; James Flaten</a:t>
            </a:r>
            <a:r>
              <a:rPr lang="en-US" baseline="30000" dirty="0"/>
              <a:t> </a:t>
            </a:r>
            <a:r>
              <a:rPr lang="en-US" dirty="0"/>
              <a:t>from the Minnesota Space Grant Consortium; Doug Granger</a:t>
            </a:r>
            <a:r>
              <a:rPr lang="en-US" baseline="30000" dirty="0"/>
              <a:t> </a:t>
            </a:r>
            <a:r>
              <a:rPr lang="en-US" dirty="0"/>
              <a:t>from the Louisiana Space Grant Consortium; and Jani </a:t>
            </a:r>
            <a:r>
              <a:rPr lang="en-US" dirty="0" err="1"/>
              <a:t>Pallis</a:t>
            </a:r>
            <a:r>
              <a:rPr lang="en-US" baseline="30000" dirty="0"/>
              <a:t> </a:t>
            </a:r>
            <a:r>
              <a:rPr lang="en-US" dirty="0"/>
              <a:t>from the University of Bridgeport.</a:t>
            </a:r>
          </a:p>
        </p:txBody>
      </p:sp>
      <p:sp>
        <p:nvSpPr>
          <p:cNvPr id="7" name="Footer Placeholder 3"/>
          <p:cNvSpPr txBox="1">
            <a:spLocks/>
          </p:cNvSpPr>
          <p:nvPr/>
        </p:nvSpPr>
        <p:spPr>
          <a:xfrm>
            <a:off x="4052977" y="5194655"/>
            <a:ext cx="4114800" cy="5836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8" name="Picture 7">
            <a:extLst>
              <a:ext uri="{FF2B5EF4-FFF2-40B4-BE49-F238E27FC236}">
                <a16:creationId xmlns:a16="http://schemas.microsoft.com/office/drawing/2014/main" id="{817BFAE9-5230-4FB3-8E4A-0C9E83F308D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576865" y="5469177"/>
            <a:ext cx="1569041" cy="1337265"/>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43BCEE93-3EBC-4F8E-8FE2-E09FDAA55B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8742" y="136502"/>
            <a:ext cx="5980344" cy="5274484"/>
          </a:xfrm>
          <a:prstGeom prst="rect">
            <a:avLst/>
          </a:prstGeom>
        </p:spPr>
      </p:pic>
      <p:sp>
        <p:nvSpPr>
          <p:cNvPr id="10" name="Footer Placeholder 3">
            <a:extLst>
              <a:ext uri="{FF2B5EF4-FFF2-40B4-BE49-F238E27FC236}">
                <a16:creationId xmlns:a16="http://schemas.microsoft.com/office/drawing/2014/main" id="{A1C4BCC5-7B77-4B59-BBFF-682A7569F0D4}"/>
              </a:ext>
            </a:extLst>
          </p:cNvPr>
          <p:cNvSpPr>
            <a:spLocks noGrp="1"/>
          </p:cNvSpPr>
          <p:nvPr>
            <p:ph type="ftr" sz="quarter" idx="11"/>
          </p:nvPr>
        </p:nvSpPr>
        <p:spPr>
          <a:xfrm>
            <a:off x="3939619" y="6391799"/>
            <a:ext cx="4114800" cy="584200"/>
          </a:xfrm>
        </p:spPr>
        <p:txBody>
          <a:bodyPr/>
          <a:lstStyle/>
          <a:p>
            <a:r>
              <a:rPr lang="en-US" dirty="0">
                <a:solidFill>
                  <a:schemeClr val="tx1"/>
                </a:solidFill>
              </a:rPr>
              <a:t>2020 Academic High Altitude Conference Virtual Online </a:t>
            </a:r>
          </a:p>
          <a:p>
            <a:r>
              <a:rPr lang="en-US" dirty="0">
                <a:solidFill>
                  <a:schemeClr val="tx1"/>
                </a:solidFill>
              </a:rPr>
              <a:t> September 19, 2020</a:t>
            </a:r>
          </a:p>
          <a:p>
            <a:endParaRPr lang="en-US" dirty="0"/>
          </a:p>
        </p:txBody>
      </p:sp>
    </p:spTree>
    <p:extLst>
      <p:ext uri="{BB962C8B-B14F-4D97-AF65-F5344CB8AC3E}">
        <p14:creationId xmlns:p14="http://schemas.microsoft.com/office/powerpoint/2010/main" val="3115866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a:xfrm>
            <a:off x="4000893" y="6387620"/>
            <a:ext cx="4114800" cy="583688"/>
          </a:xfrm>
        </p:spPr>
        <p:txBody>
          <a:bodyPr/>
          <a:lstStyle/>
          <a:p>
            <a:r>
              <a:rPr lang="en-US" dirty="0">
                <a:solidFill>
                  <a:schemeClr val="tx1"/>
                </a:solidFill>
              </a:rPr>
              <a:t>2020 Academic High Altitude Conference Virtual Online </a:t>
            </a:r>
          </a:p>
          <a:p>
            <a:r>
              <a:rPr lang="en-US" dirty="0">
                <a:solidFill>
                  <a:schemeClr val="tx1"/>
                </a:solidFill>
              </a:rPr>
              <a:t> September 19, 2020</a:t>
            </a:r>
          </a:p>
          <a:p>
            <a:endParaRPr lang="en-US" dirty="0"/>
          </a:p>
        </p:txBody>
      </p:sp>
      <p:pic>
        <p:nvPicPr>
          <p:cNvPr id="8" name="Picture 7">
            <a:extLst>
              <a:ext uri="{FF2B5EF4-FFF2-40B4-BE49-F238E27FC236}">
                <a16:creationId xmlns:a16="http://schemas.microsoft.com/office/drawing/2014/main" id="{817BFAE9-5230-4FB3-8E4A-0C9E83F308D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622959" y="5469177"/>
            <a:ext cx="1569041" cy="1337265"/>
          </a:xfrm>
          <a:prstGeom prst="rect">
            <a:avLst/>
          </a:prstGeom>
        </p:spPr>
      </p:pic>
      <p:sp>
        <p:nvSpPr>
          <p:cNvPr id="10" name="Footer Placeholder 3">
            <a:extLst>
              <a:ext uri="{FF2B5EF4-FFF2-40B4-BE49-F238E27FC236}">
                <a16:creationId xmlns:a16="http://schemas.microsoft.com/office/drawing/2014/main" id="{398A5C9C-DF6C-4C5C-BF2F-2D08EE734C23}"/>
              </a:ext>
            </a:extLst>
          </p:cNvPr>
          <p:cNvSpPr txBox="1">
            <a:spLocks/>
          </p:cNvSpPr>
          <p:nvPr/>
        </p:nvSpPr>
        <p:spPr>
          <a:xfrm>
            <a:off x="4052977" y="5194655"/>
            <a:ext cx="4114800" cy="5836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TextBox 1">
            <a:extLst>
              <a:ext uri="{FF2B5EF4-FFF2-40B4-BE49-F238E27FC236}">
                <a16:creationId xmlns:a16="http://schemas.microsoft.com/office/drawing/2014/main" id="{02C448BA-FCB7-4658-8575-1AB2CFD7625C}"/>
              </a:ext>
            </a:extLst>
          </p:cNvPr>
          <p:cNvSpPr txBox="1"/>
          <p:nvPr/>
        </p:nvSpPr>
        <p:spPr>
          <a:xfrm>
            <a:off x="1668544" y="460161"/>
            <a:ext cx="8323868" cy="6155531"/>
          </a:xfrm>
          <a:prstGeom prst="rect">
            <a:avLst/>
          </a:prstGeom>
          <a:noFill/>
        </p:spPr>
        <p:txBody>
          <a:bodyPr wrap="square" rtlCol="0">
            <a:spAutoFit/>
          </a:bodyPr>
          <a:lstStyle/>
          <a:p>
            <a:pPr algn="ctr"/>
            <a:r>
              <a:rPr lang="en-US" sz="2800" dirty="0"/>
              <a:t>Atmospheric Science and Engineering Methodology </a:t>
            </a:r>
          </a:p>
          <a:p>
            <a:endParaRPr lang="en-US" dirty="0"/>
          </a:p>
          <a:p>
            <a:endParaRPr lang="en-US" sz="2400" dirty="0"/>
          </a:p>
          <a:p>
            <a:r>
              <a:rPr lang="en-US" sz="2400" dirty="0"/>
              <a:t>Student teams participating in the atmospheric science project will use ground-based instruments and balloon-borne payloads to examine how a solar eclipse affects atmospheric characteristics through the stratosphere. </a:t>
            </a:r>
          </a:p>
          <a:p>
            <a:endParaRPr lang="en-US" sz="2400" dirty="0"/>
          </a:p>
          <a:p>
            <a:r>
              <a:rPr lang="en-US" sz="2400" dirty="0"/>
              <a:t>In addition, the engineering teams will live stream high-quality video from the stratosphere during the eclipses.  Sensor data will be collected throughout the flights.</a:t>
            </a:r>
          </a:p>
          <a:p>
            <a:endParaRPr lang="en-US" sz="2400" dirty="0"/>
          </a:p>
          <a:p>
            <a:r>
              <a:rPr lang="en-US" sz="2400" dirty="0"/>
              <a:t>The methodology described below builds upon our successful, extensive work from the 2017, 2019, and 2020 eclipses and was developed in consultation with subject matter experts.</a:t>
            </a:r>
          </a:p>
          <a:p>
            <a:endParaRPr lang="en-US" dirty="0"/>
          </a:p>
          <a:p>
            <a:r>
              <a:rPr lang="en-US" dirty="0"/>
              <a:t> </a:t>
            </a:r>
          </a:p>
        </p:txBody>
      </p:sp>
    </p:spTree>
    <p:extLst>
      <p:ext uri="{BB962C8B-B14F-4D97-AF65-F5344CB8AC3E}">
        <p14:creationId xmlns:p14="http://schemas.microsoft.com/office/powerpoint/2010/main" val="1533815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a:xfrm>
            <a:off x="4038600" y="6397047"/>
            <a:ext cx="4114800" cy="583688"/>
          </a:xfrm>
        </p:spPr>
        <p:txBody>
          <a:bodyPr/>
          <a:lstStyle/>
          <a:p>
            <a:r>
              <a:rPr lang="en-US" dirty="0">
                <a:solidFill>
                  <a:schemeClr val="tx1"/>
                </a:solidFill>
              </a:rPr>
              <a:t>2020 Academic High Altitude Conference Virtual Online </a:t>
            </a:r>
          </a:p>
          <a:p>
            <a:r>
              <a:rPr lang="en-US" dirty="0">
                <a:solidFill>
                  <a:schemeClr val="tx1"/>
                </a:solidFill>
              </a:rPr>
              <a:t> September 19, 2020</a:t>
            </a:r>
          </a:p>
          <a:p>
            <a:endParaRPr lang="en-US" dirty="0"/>
          </a:p>
        </p:txBody>
      </p:sp>
      <p:pic>
        <p:nvPicPr>
          <p:cNvPr id="8" name="Picture 7">
            <a:extLst>
              <a:ext uri="{FF2B5EF4-FFF2-40B4-BE49-F238E27FC236}">
                <a16:creationId xmlns:a16="http://schemas.microsoft.com/office/drawing/2014/main" id="{817BFAE9-5230-4FB3-8E4A-0C9E83F308D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622959" y="5469177"/>
            <a:ext cx="1569041" cy="1337265"/>
          </a:xfrm>
          <a:prstGeom prst="rect">
            <a:avLst/>
          </a:prstGeom>
        </p:spPr>
      </p:pic>
      <p:sp>
        <p:nvSpPr>
          <p:cNvPr id="10" name="Footer Placeholder 3">
            <a:extLst>
              <a:ext uri="{FF2B5EF4-FFF2-40B4-BE49-F238E27FC236}">
                <a16:creationId xmlns:a16="http://schemas.microsoft.com/office/drawing/2014/main" id="{398A5C9C-DF6C-4C5C-BF2F-2D08EE734C23}"/>
              </a:ext>
            </a:extLst>
          </p:cNvPr>
          <p:cNvSpPr txBox="1">
            <a:spLocks/>
          </p:cNvSpPr>
          <p:nvPr/>
        </p:nvSpPr>
        <p:spPr>
          <a:xfrm>
            <a:off x="4052977" y="5194655"/>
            <a:ext cx="4114800" cy="5836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TextBox 1">
            <a:extLst>
              <a:ext uri="{FF2B5EF4-FFF2-40B4-BE49-F238E27FC236}">
                <a16:creationId xmlns:a16="http://schemas.microsoft.com/office/drawing/2014/main" id="{02C448BA-FCB7-4658-8575-1AB2CFD7625C}"/>
              </a:ext>
            </a:extLst>
          </p:cNvPr>
          <p:cNvSpPr txBox="1"/>
          <p:nvPr/>
        </p:nvSpPr>
        <p:spPr>
          <a:xfrm>
            <a:off x="537328" y="243344"/>
            <a:ext cx="11335732" cy="5386090"/>
          </a:xfrm>
          <a:prstGeom prst="rect">
            <a:avLst/>
          </a:prstGeom>
          <a:noFill/>
        </p:spPr>
        <p:txBody>
          <a:bodyPr wrap="square" rtlCol="0">
            <a:spAutoFit/>
          </a:bodyPr>
          <a:lstStyle/>
          <a:p>
            <a:pPr algn="ctr"/>
            <a:r>
              <a:rPr lang="en-US" sz="2800" dirty="0"/>
              <a:t>Core Atmospheric Scientific and Engineering Questions</a:t>
            </a:r>
          </a:p>
          <a:p>
            <a:r>
              <a:rPr lang="en-US" dirty="0"/>
              <a:t> </a:t>
            </a:r>
          </a:p>
          <a:p>
            <a:endParaRPr lang="en-US" dirty="0"/>
          </a:p>
          <a:p>
            <a:r>
              <a:rPr lang="en-US" sz="2000" dirty="0"/>
              <a:t>• Can eclipse-induced atmospheric gravity waves be definitively detected in data across all sites? </a:t>
            </a:r>
          </a:p>
          <a:p>
            <a:r>
              <a:rPr lang="en-US" sz="2000" dirty="0"/>
              <a:t>• What is the magnitude of the temperature drop at the surface, in the planetary boundary layer (PBL), troposphere, and stratosphere? </a:t>
            </a:r>
          </a:p>
          <a:p>
            <a:r>
              <a:rPr lang="en-US" sz="2000" dirty="0"/>
              <a:t>• How much time lag is there between the temperature minimum and minimum in solar flux? </a:t>
            </a:r>
          </a:p>
          <a:p>
            <a:r>
              <a:rPr lang="en-US" sz="2000" dirty="0"/>
              <a:t>• At which altitude(s) is the temperature variation the largest? </a:t>
            </a:r>
          </a:p>
          <a:p>
            <a:r>
              <a:rPr lang="en-US" sz="2000" dirty="0"/>
              <a:t>• How do boundary layer heights vary during an eclipse? </a:t>
            </a:r>
          </a:p>
          <a:p>
            <a:r>
              <a:rPr lang="en-US" sz="2000" dirty="0"/>
              <a:t>• Is the kinematic response of the surface wind field within the path of totality instantaneous or </a:t>
            </a:r>
            <a:r>
              <a:rPr lang="en-US" sz="2000" dirty="0" err="1"/>
              <a:t>timelagged</a:t>
            </a:r>
            <a:r>
              <a:rPr lang="en-US" sz="2000" dirty="0"/>
              <a:t> to the thermal response? </a:t>
            </a:r>
          </a:p>
          <a:p>
            <a:r>
              <a:rPr lang="en-US" sz="2000" dirty="0"/>
              <a:t>• How do the findings for the 2023 and 2024 eclipses compare to those for prior events? </a:t>
            </a:r>
          </a:p>
          <a:p>
            <a:r>
              <a:rPr lang="en-US" sz="2000" dirty="0"/>
              <a:t>• Can current high-resolution weather-forecasting models simulate the observed responses and improve the model physics and forecasting? </a:t>
            </a:r>
          </a:p>
          <a:p>
            <a:r>
              <a:rPr lang="en-US" sz="2000" dirty="0"/>
              <a:t>• Can a lower-cost gravity wave imaging payload be developed? </a:t>
            </a:r>
          </a:p>
          <a:p>
            <a:r>
              <a:rPr lang="en-US" sz="2000" dirty="0"/>
              <a:t>• How far can reliable streaming video be transmitted? </a:t>
            </a:r>
          </a:p>
          <a:p>
            <a:r>
              <a:rPr lang="en-US" sz="2000" dirty="0"/>
              <a:t>• Can a lower-cost, common payload with sophisticated capabilities be developed?</a:t>
            </a:r>
          </a:p>
        </p:txBody>
      </p:sp>
    </p:spTree>
    <p:extLst>
      <p:ext uri="{BB962C8B-B14F-4D97-AF65-F5344CB8AC3E}">
        <p14:creationId xmlns:p14="http://schemas.microsoft.com/office/powerpoint/2010/main" val="115319286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8289</TotalTime>
  <Words>1530</Words>
  <Application>Microsoft Office PowerPoint</Application>
  <PresentationFormat>Widescreen</PresentationFormat>
  <Paragraphs>140</Paragraphs>
  <Slides>16</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Arial</vt:lpstr>
      <vt:lpstr>Calibri</vt:lpstr>
      <vt:lpstr>Calibri Light</vt:lpstr>
      <vt:lpstr>Times New Roman</vt:lpstr>
      <vt:lpstr>1_Office Theme</vt:lpstr>
      <vt:lpstr>4_Office Theme</vt:lpstr>
      <vt:lpstr>5_Office Theme</vt:lpstr>
      <vt:lpstr>“Possibilities for STEM engagement in the Nationwide Eclipse Ballooning Project 2021-2025”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Borealis</dc:creator>
  <cp:lastModifiedBy>James Flaten</cp:lastModifiedBy>
  <cp:revision>125</cp:revision>
  <cp:lastPrinted>2015-08-14T16:46:59Z</cp:lastPrinted>
  <dcterms:created xsi:type="dcterms:W3CDTF">2015-06-03T14:27:58Z</dcterms:created>
  <dcterms:modified xsi:type="dcterms:W3CDTF">2020-10-16T14:16:05Z</dcterms:modified>
</cp:coreProperties>
</file>