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2918400" cy="21945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35" d="100"/>
          <a:sy n="35" d="100"/>
        </p:scale>
        <p:origin x="6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3591562"/>
            <a:ext cx="27980640" cy="7640320"/>
          </a:xfrm>
        </p:spPr>
        <p:txBody>
          <a:bodyPr anchor="b"/>
          <a:lstStyle>
            <a:lvl1pPr algn="ctr">
              <a:defRPr sz="19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11526522"/>
            <a:ext cx="24688800" cy="5298438"/>
          </a:xfrm>
        </p:spPr>
        <p:txBody>
          <a:bodyPr/>
          <a:lstStyle>
            <a:lvl1pPr marL="0" indent="0" algn="ctr">
              <a:buNone/>
              <a:defRPr sz="7680"/>
            </a:lvl1pPr>
            <a:lvl2pPr marL="1463040" indent="0" algn="ctr">
              <a:buNone/>
              <a:defRPr sz="6400"/>
            </a:lvl2pPr>
            <a:lvl3pPr marL="2926080" indent="0" algn="ctr">
              <a:buNone/>
              <a:defRPr sz="5760"/>
            </a:lvl3pPr>
            <a:lvl4pPr marL="4389120" indent="0" algn="ctr">
              <a:buNone/>
              <a:defRPr sz="5120"/>
            </a:lvl4pPr>
            <a:lvl5pPr marL="5852160" indent="0" algn="ctr">
              <a:buNone/>
              <a:defRPr sz="5120"/>
            </a:lvl5pPr>
            <a:lvl6pPr marL="7315200" indent="0" algn="ctr">
              <a:buNone/>
              <a:defRPr sz="5120"/>
            </a:lvl6pPr>
            <a:lvl7pPr marL="8778240" indent="0" algn="ctr">
              <a:buNone/>
              <a:defRPr sz="5120"/>
            </a:lvl7pPr>
            <a:lvl8pPr marL="10241280" indent="0" algn="ctr">
              <a:buNone/>
              <a:defRPr sz="5120"/>
            </a:lvl8pPr>
            <a:lvl9pPr marL="11704320" indent="0" algn="ctr">
              <a:buNone/>
              <a:defRPr sz="51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D4ABE-265A-43BA-BE74-DBBC23F5EB9A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B68F0-6518-45E1-B6B3-7DAC14047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85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D4ABE-265A-43BA-BE74-DBBC23F5EB9A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B68F0-6518-45E1-B6B3-7DAC14047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406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557232" y="1168400"/>
            <a:ext cx="7098030" cy="1859788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63142" y="1168400"/>
            <a:ext cx="20882610" cy="1859788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D4ABE-265A-43BA-BE74-DBBC23F5EB9A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B68F0-6518-45E1-B6B3-7DAC14047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861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D4ABE-265A-43BA-BE74-DBBC23F5EB9A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B68F0-6518-45E1-B6B3-7DAC14047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715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997" y="5471167"/>
            <a:ext cx="28392120" cy="9128758"/>
          </a:xfrm>
        </p:spPr>
        <p:txBody>
          <a:bodyPr anchor="b"/>
          <a:lstStyle>
            <a:lvl1pPr>
              <a:defRPr sz="19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5997" y="14686287"/>
            <a:ext cx="28392120" cy="4800598"/>
          </a:xfrm>
        </p:spPr>
        <p:txBody>
          <a:bodyPr/>
          <a:lstStyle>
            <a:lvl1pPr marL="0" indent="0">
              <a:buNone/>
              <a:defRPr sz="7680">
                <a:solidFill>
                  <a:schemeClr val="tx1"/>
                </a:solidFill>
              </a:defRPr>
            </a:lvl1pPr>
            <a:lvl2pPr marL="146304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2pPr>
            <a:lvl3pPr marL="292608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3pPr>
            <a:lvl4pPr marL="438912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4pPr>
            <a:lvl5pPr marL="585216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5pPr>
            <a:lvl6pPr marL="731520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6pPr>
            <a:lvl7pPr marL="877824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7pPr>
            <a:lvl8pPr marL="1024128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8pPr>
            <a:lvl9pPr marL="1170432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D4ABE-265A-43BA-BE74-DBBC23F5EB9A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B68F0-6518-45E1-B6B3-7DAC14047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582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3140" y="5842000"/>
            <a:ext cx="13990320" cy="139242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64940" y="5842000"/>
            <a:ext cx="13990320" cy="139242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D4ABE-265A-43BA-BE74-DBBC23F5EB9A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B68F0-6518-45E1-B6B3-7DAC14047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173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168405"/>
            <a:ext cx="28392120" cy="42418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7431" y="5379722"/>
            <a:ext cx="13926024" cy="2636518"/>
          </a:xfrm>
        </p:spPr>
        <p:txBody>
          <a:bodyPr anchor="b"/>
          <a:lstStyle>
            <a:lvl1pPr marL="0" indent="0">
              <a:buNone/>
              <a:defRPr sz="7680" b="1"/>
            </a:lvl1pPr>
            <a:lvl2pPr marL="1463040" indent="0">
              <a:buNone/>
              <a:defRPr sz="6400" b="1"/>
            </a:lvl2pPr>
            <a:lvl3pPr marL="2926080" indent="0">
              <a:buNone/>
              <a:defRPr sz="5760" b="1"/>
            </a:lvl3pPr>
            <a:lvl4pPr marL="4389120" indent="0">
              <a:buNone/>
              <a:defRPr sz="5120" b="1"/>
            </a:lvl4pPr>
            <a:lvl5pPr marL="5852160" indent="0">
              <a:buNone/>
              <a:defRPr sz="5120" b="1"/>
            </a:lvl5pPr>
            <a:lvl6pPr marL="7315200" indent="0">
              <a:buNone/>
              <a:defRPr sz="5120" b="1"/>
            </a:lvl6pPr>
            <a:lvl7pPr marL="8778240" indent="0">
              <a:buNone/>
              <a:defRPr sz="5120" b="1"/>
            </a:lvl7pPr>
            <a:lvl8pPr marL="10241280" indent="0">
              <a:buNone/>
              <a:defRPr sz="5120" b="1"/>
            </a:lvl8pPr>
            <a:lvl9pPr marL="11704320" indent="0">
              <a:buNone/>
              <a:defRPr sz="51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7431" y="8016240"/>
            <a:ext cx="13926024" cy="117906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664942" y="5379722"/>
            <a:ext cx="13994608" cy="2636518"/>
          </a:xfrm>
        </p:spPr>
        <p:txBody>
          <a:bodyPr anchor="b"/>
          <a:lstStyle>
            <a:lvl1pPr marL="0" indent="0">
              <a:buNone/>
              <a:defRPr sz="7680" b="1"/>
            </a:lvl1pPr>
            <a:lvl2pPr marL="1463040" indent="0">
              <a:buNone/>
              <a:defRPr sz="6400" b="1"/>
            </a:lvl2pPr>
            <a:lvl3pPr marL="2926080" indent="0">
              <a:buNone/>
              <a:defRPr sz="5760" b="1"/>
            </a:lvl3pPr>
            <a:lvl4pPr marL="4389120" indent="0">
              <a:buNone/>
              <a:defRPr sz="5120" b="1"/>
            </a:lvl4pPr>
            <a:lvl5pPr marL="5852160" indent="0">
              <a:buNone/>
              <a:defRPr sz="5120" b="1"/>
            </a:lvl5pPr>
            <a:lvl6pPr marL="7315200" indent="0">
              <a:buNone/>
              <a:defRPr sz="5120" b="1"/>
            </a:lvl6pPr>
            <a:lvl7pPr marL="8778240" indent="0">
              <a:buNone/>
              <a:defRPr sz="5120" b="1"/>
            </a:lvl7pPr>
            <a:lvl8pPr marL="10241280" indent="0">
              <a:buNone/>
              <a:defRPr sz="5120" b="1"/>
            </a:lvl8pPr>
            <a:lvl9pPr marL="11704320" indent="0">
              <a:buNone/>
              <a:defRPr sz="51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664942" y="8016240"/>
            <a:ext cx="13994608" cy="117906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D4ABE-265A-43BA-BE74-DBBC23F5EB9A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B68F0-6518-45E1-B6B3-7DAC14047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156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D4ABE-265A-43BA-BE74-DBBC23F5EB9A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B68F0-6518-45E1-B6B3-7DAC14047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489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D4ABE-265A-43BA-BE74-DBBC23F5EB9A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B68F0-6518-45E1-B6B3-7DAC14047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921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463040"/>
            <a:ext cx="10617041" cy="5120640"/>
          </a:xfrm>
        </p:spPr>
        <p:txBody>
          <a:bodyPr anchor="b"/>
          <a:lstStyle>
            <a:lvl1pPr>
              <a:defRPr sz="102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4608" y="3159765"/>
            <a:ext cx="16664940" cy="15595600"/>
          </a:xfrm>
        </p:spPr>
        <p:txBody>
          <a:bodyPr/>
          <a:lstStyle>
            <a:lvl1pPr>
              <a:defRPr sz="10240"/>
            </a:lvl1pPr>
            <a:lvl2pPr>
              <a:defRPr sz="8960"/>
            </a:lvl2pPr>
            <a:lvl3pPr>
              <a:defRPr sz="768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6583680"/>
            <a:ext cx="10617041" cy="12197082"/>
          </a:xfrm>
        </p:spPr>
        <p:txBody>
          <a:bodyPr/>
          <a:lstStyle>
            <a:lvl1pPr marL="0" indent="0">
              <a:buNone/>
              <a:defRPr sz="5120"/>
            </a:lvl1pPr>
            <a:lvl2pPr marL="1463040" indent="0">
              <a:buNone/>
              <a:defRPr sz="4480"/>
            </a:lvl2pPr>
            <a:lvl3pPr marL="2926080" indent="0">
              <a:buNone/>
              <a:defRPr sz="3840"/>
            </a:lvl3pPr>
            <a:lvl4pPr marL="4389120" indent="0">
              <a:buNone/>
              <a:defRPr sz="3200"/>
            </a:lvl4pPr>
            <a:lvl5pPr marL="5852160" indent="0">
              <a:buNone/>
              <a:defRPr sz="3200"/>
            </a:lvl5pPr>
            <a:lvl6pPr marL="7315200" indent="0">
              <a:buNone/>
              <a:defRPr sz="3200"/>
            </a:lvl6pPr>
            <a:lvl7pPr marL="8778240" indent="0">
              <a:buNone/>
              <a:defRPr sz="3200"/>
            </a:lvl7pPr>
            <a:lvl8pPr marL="10241280" indent="0">
              <a:buNone/>
              <a:defRPr sz="3200"/>
            </a:lvl8pPr>
            <a:lvl9pPr marL="11704320" indent="0">
              <a:buNone/>
              <a:defRPr sz="3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D4ABE-265A-43BA-BE74-DBBC23F5EB9A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B68F0-6518-45E1-B6B3-7DAC14047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0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463040"/>
            <a:ext cx="10617041" cy="5120640"/>
          </a:xfrm>
        </p:spPr>
        <p:txBody>
          <a:bodyPr anchor="b"/>
          <a:lstStyle>
            <a:lvl1pPr>
              <a:defRPr sz="102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994608" y="3159765"/>
            <a:ext cx="16664940" cy="15595600"/>
          </a:xfrm>
        </p:spPr>
        <p:txBody>
          <a:bodyPr anchor="t"/>
          <a:lstStyle>
            <a:lvl1pPr marL="0" indent="0">
              <a:buNone/>
              <a:defRPr sz="10240"/>
            </a:lvl1pPr>
            <a:lvl2pPr marL="1463040" indent="0">
              <a:buNone/>
              <a:defRPr sz="8960"/>
            </a:lvl2pPr>
            <a:lvl3pPr marL="2926080" indent="0">
              <a:buNone/>
              <a:defRPr sz="7680"/>
            </a:lvl3pPr>
            <a:lvl4pPr marL="4389120" indent="0">
              <a:buNone/>
              <a:defRPr sz="6400"/>
            </a:lvl4pPr>
            <a:lvl5pPr marL="5852160" indent="0">
              <a:buNone/>
              <a:defRPr sz="6400"/>
            </a:lvl5pPr>
            <a:lvl6pPr marL="7315200" indent="0">
              <a:buNone/>
              <a:defRPr sz="6400"/>
            </a:lvl6pPr>
            <a:lvl7pPr marL="8778240" indent="0">
              <a:buNone/>
              <a:defRPr sz="6400"/>
            </a:lvl7pPr>
            <a:lvl8pPr marL="10241280" indent="0">
              <a:buNone/>
              <a:defRPr sz="6400"/>
            </a:lvl8pPr>
            <a:lvl9pPr marL="11704320" indent="0">
              <a:buNone/>
              <a:defRPr sz="6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6583680"/>
            <a:ext cx="10617041" cy="12197082"/>
          </a:xfrm>
        </p:spPr>
        <p:txBody>
          <a:bodyPr/>
          <a:lstStyle>
            <a:lvl1pPr marL="0" indent="0">
              <a:buNone/>
              <a:defRPr sz="5120"/>
            </a:lvl1pPr>
            <a:lvl2pPr marL="1463040" indent="0">
              <a:buNone/>
              <a:defRPr sz="4480"/>
            </a:lvl2pPr>
            <a:lvl3pPr marL="2926080" indent="0">
              <a:buNone/>
              <a:defRPr sz="3840"/>
            </a:lvl3pPr>
            <a:lvl4pPr marL="4389120" indent="0">
              <a:buNone/>
              <a:defRPr sz="3200"/>
            </a:lvl4pPr>
            <a:lvl5pPr marL="5852160" indent="0">
              <a:buNone/>
              <a:defRPr sz="3200"/>
            </a:lvl5pPr>
            <a:lvl6pPr marL="7315200" indent="0">
              <a:buNone/>
              <a:defRPr sz="3200"/>
            </a:lvl6pPr>
            <a:lvl7pPr marL="8778240" indent="0">
              <a:buNone/>
              <a:defRPr sz="3200"/>
            </a:lvl7pPr>
            <a:lvl8pPr marL="10241280" indent="0">
              <a:buNone/>
              <a:defRPr sz="3200"/>
            </a:lvl8pPr>
            <a:lvl9pPr marL="11704320" indent="0">
              <a:buNone/>
              <a:defRPr sz="3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D4ABE-265A-43BA-BE74-DBBC23F5EB9A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B68F0-6518-45E1-B6B3-7DAC14047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229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3140" y="1168405"/>
            <a:ext cx="28392120" cy="4241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3140" y="5842000"/>
            <a:ext cx="28392120" cy="13924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63140" y="20340325"/>
            <a:ext cx="740664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D4ABE-265A-43BA-BE74-DBBC23F5EB9A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04220" y="20340325"/>
            <a:ext cx="1110996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48620" y="20340325"/>
            <a:ext cx="740664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B68F0-6518-45E1-B6B3-7DAC14047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394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926080" rtl="0" eaLnBrk="1" latinLnBrk="0" hangingPunct="1">
        <a:lnSpc>
          <a:spcPct val="90000"/>
        </a:lnSpc>
        <a:spcBef>
          <a:spcPct val="0"/>
        </a:spcBef>
        <a:buNone/>
        <a:defRPr sz="14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31520" indent="-731520" algn="l" defTabSz="2926080" rtl="0" eaLnBrk="1" latinLnBrk="0" hangingPunct="1">
        <a:lnSpc>
          <a:spcPct val="90000"/>
        </a:lnSpc>
        <a:spcBef>
          <a:spcPts val="3200"/>
        </a:spcBef>
        <a:buFont typeface="Arial" panose="020B0604020202020204" pitchFamily="34" charset="0"/>
        <a:buChar char="•"/>
        <a:defRPr sz="896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768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512064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5pPr>
      <a:lvl6pPr marL="804672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950976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80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243584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1pPr>
      <a:lvl2pPr marL="146304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92608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3pPr>
      <a:lvl4pPr marL="438912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4pPr>
      <a:lvl5pPr marL="585216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5pPr>
      <a:lvl6pPr marL="731520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877824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24128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170432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1BBA0-8158-4CE8-9C38-956A288BA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73094" y="792944"/>
            <a:ext cx="14572211" cy="2698401"/>
          </a:xfrm>
        </p:spPr>
        <p:txBody>
          <a:bodyPr>
            <a:normAutofit/>
          </a:bodyPr>
          <a:lstStyle/>
          <a:p>
            <a:r>
              <a:rPr lang="en-US" sz="7200" b="1" dirty="0"/>
              <a:t>MN Space Grant Consortium</a:t>
            </a:r>
            <a:br>
              <a:rPr lang="en-US" sz="7200" dirty="0"/>
            </a:br>
            <a:r>
              <a:rPr lang="en-US" sz="7200" b="1" dirty="0"/>
              <a:t>Fall 2020 Update – Bethel University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C56FEE-25D7-40F7-92D7-78948E6373D7}"/>
              </a:ext>
            </a:extLst>
          </p:cNvPr>
          <p:cNvSpPr txBox="1"/>
          <p:nvPr/>
        </p:nvSpPr>
        <p:spPr>
          <a:xfrm>
            <a:off x="1413164" y="8707926"/>
            <a:ext cx="879174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Scholarships </a:t>
            </a:r>
          </a:p>
          <a:p>
            <a:r>
              <a:rPr lang="en-US" sz="3200" dirty="0"/>
              <a:t>Awarded to high-achieving incoming undergraduate students majoring in Physics or Engineering. </a:t>
            </a:r>
          </a:p>
          <a:p>
            <a:r>
              <a:rPr lang="en-US" sz="3200" b="1" dirty="0"/>
              <a:t>Fall 2020: Chloe Rodriguez, </a:t>
            </a:r>
            <a:r>
              <a:rPr lang="en-US" sz="3200" b="1" dirty="0" err="1"/>
              <a:t>Ellesa</a:t>
            </a:r>
            <a:r>
              <a:rPr lang="en-US" sz="3200" b="1" dirty="0"/>
              <a:t> St. George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940A11-C8DB-4C73-B938-CEB88E0C1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78" y="4686351"/>
            <a:ext cx="3306730" cy="36741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E2DC2CA-C5E0-41BB-96EB-12DCC7EF4962}"/>
              </a:ext>
            </a:extLst>
          </p:cNvPr>
          <p:cNvSpPr txBox="1"/>
          <p:nvPr/>
        </p:nvSpPr>
        <p:spPr>
          <a:xfrm>
            <a:off x="22938998" y="9479855"/>
            <a:ext cx="88855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Rocketry Team</a:t>
            </a:r>
            <a:r>
              <a:rPr lang="en-US" sz="3600" dirty="0"/>
              <a:t> </a:t>
            </a:r>
          </a:p>
          <a:p>
            <a:r>
              <a:rPr lang="en-US" sz="3200" dirty="0"/>
              <a:t>Extracurricular group building and launching high-powered rockets.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738280-E3DD-494D-AF1A-4BF3D980FFE0}"/>
              </a:ext>
            </a:extLst>
          </p:cNvPr>
          <p:cNvSpPr txBox="1"/>
          <p:nvPr/>
        </p:nvSpPr>
        <p:spPr>
          <a:xfrm>
            <a:off x="1028481" y="11913545"/>
            <a:ext cx="8726735" cy="8525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Higher Ed Course Development </a:t>
            </a:r>
          </a:p>
          <a:p>
            <a:r>
              <a:rPr lang="en-US" sz="3200" dirty="0"/>
              <a:t>Funding used to develop courses in fields of interest to NASA such as engineering, fluids, and optics.</a:t>
            </a:r>
          </a:p>
          <a:p>
            <a:r>
              <a:rPr lang="en-US" sz="3200" b="1" dirty="0"/>
              <a:t>Summer 2020: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Lab development for Control Systems course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Ordering &amp; assembling kits for Electronics lab (COVID-related)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Made design improvements of supersonic ping-pong cannon (SSPPC) used in student research and the Fluid Mechanics laboratory - provide a more secure mounting of the SSPPC and simplify the process for operation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Design and fabrication of a dual-rotation Taylor-Couette flow apparatus to be used in experiments for the Fluid Mechanics course (Match)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93F763-4E3C-41F0-8637-3ADA1A847586}"/>
              </a:ext>
            </a:extLst>
          </p:cNvPr>
          <p:cNvSpPr txBox="1"/>
          <p:nvPr/>
        </p:nvSpPr>
        <p:spPr>
          <a:xfrm>
            <a:off x="22981811" y="11913545"/>
            <a:ext cx="8885599" cy="951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NASA-Related Research </a:t>
            </a:r>
          </a:p>
          <a:p>
            <a:r>
              <a:rPr lang="en-US" sz="3200" dirty="0"/>
              <a:t>Funding used to explore topics of particular interest to NASA, such as fluids, atomic clocks, and particle physics.</a:t>
            </a:r>
          </a:p>
          <a:p>
            <a:r>
              <a:rPr lang="en-US" sz="3200" b="1" dirty="0"/>
              <a:t>Summer 2020: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Set-up and automation of electrical testing of radiation-hard sensors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2-photon Rubidium transition for atomic clocks in GPS satellites – spectroscopy, line width, and assembly for laser locking</a:t>
            </a:r>
          </a:p>
          <a:p>
            <a:r>
              <a:rPr lang="en-US" sz="3200" b="1" dirty="0"/>
              <a:t>Conferences: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E. </a:t>
            </a:r>
            <a:r>
              <a:rPr lang="en-US" sz="3200" dirty="0" err="1"/>
              <a:t>Jagt</a:t>
            </a:r>
            <a:r>
              <a:rPr lang="en-US" sz="3200" dirty="0"/>
              <a:t> and J. Hogan, “Search for vector-like quarks with a columnar analysis framework”, APS April Meeting, </a:t>
            </a:r>
            <a:r>
              <a:rPr lang="en-US" sz="3200" i="1" dirty="0"/>
              <a:t>held virtually</a:t>
            </a:r>
            <a:r>
              <a:rPr lang="en-US" sz="3200" dirty="0"/>
              <a:t>, April 2020.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R. Beard and N. Lemke, "Two-photon spectroscopy with Rubidium at 778 nm," </a:t>
            </a:r>
            <a:r>
              <a:rPr lang="en-US" sz="3200" i="1" dirty="0"/>
              <a:t>Symposium on Undergraduate Research</a:t>
            </a:r>
            <a:r>
              <a:rPr lang="en-US" sz="3200" dirty="0"/>
              <a:t>, Division of Laser Science APS, LS XXXVI, </a:t>
            </a:r>
            <a:r>
              <a:rPr lang="en-US" sz="3200" i="1" dirty="0"/>
              <a:t>held virtually</a:t>
            </a:r>
            <a:r>
              <a:rPr lang="en-US" sz="3200" dirty="0"/>
              <a:t>, September (2020).</a:t>
            </a:r>
          </a:p>
        </p:txBody>
      </p:sp>
      <p:pic>
        <p:nvPicPr>
          <p:cNvPr id="12" name="Content Placeholder 3">
            <a:extLst>
              <a:ext uri="{FF2B5EF4-FFF2-40B4-BE49-F238E27FC236}">
                <a16:creationId xmlns:a16="http://schemas.microsoft.com/office/drawing/2014/main" id="{56FD0220-8D5A-4895-BDBC-58A64401F9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1127" y="17899678"/>
            <a:ext cx="6701816" cy="37655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28C4023-0010-491D-AC43-384E59660E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98009" y="13057597"/>
            <a:ext cx="5962992" cy="447224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5005EF8-CAAF-411A-A097-4D33EB15E7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40290" y="13057597"/>
            <a:ext cx="4472244" cy="4472244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8744E813-9438-4939-B2CD-D85982604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110" y="740864"/>
            <a:ext cx="3306730" cy="2845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">
            <a:extLst>
              <a:ext uri="{FF2B5EF4-FFF2-40B4-BE49-F238E27FC236}">
                <a16:creationId xmlns:a16="http://schemas.microsoft.com/office/drawing/2014/main" id="{DB04EEDA-0B15-48EE-AFBC-691024AADA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6810" y="557634"/>
            <a:ext cx="3074988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4D294C0-FECB-4CE8-86B7-187BC137174C}"/>
              </a:ext>
            </a:extLst>
          </p:cNvPr>
          <p:cNvSpPr txBox="1"/>
          <p:nvPr/>
        </p:nvSpPr>
        <p:spPr>
          <a:xfrm>
            <a:off x="10997896" y="9104111"/>
            <a:ext cx="109226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Informal Ed Programming</a:t>
            </a:r>
          </a:p>
          <a:p>
            <a:r>
              <a:rPr lang="en-US" sz="3200" dirty="0"/>
              <a:t>Outreach through local schools and museums to educate students and the general public on physics and engineering topics.</a:t>
            </a:r>
          </a:p>
          <a:p>
            <a:r>
              <a:rPr lang="en-US" sz="3200" b="1" dirty="0"/>
              <a:t>Most recent: </a:t>
            </a:r>
            <a:r>
              <a:rPr lang="en-US" sz="3200" dirty="0"/>
              <a:t> “Rocket Day” for a local homeschool co-op, STEM Event for Civil Air Patrol Cadets (October 2020)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DF32DCD-B3EA-4EA7-920F-A4E795F255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13829" y="4227556"/>
            <a:ext cx="6890733" cy="4591735"/>
          </a:xfrm>
          <a:prstGeom prst="rect">
            <a:avLst/>
          </a:prstGeom>
        </p:spPr>
      </p:pic>
      <p:pic>
        <p:nvPicPr>
          <p:cNvPr id="22" name="Content Placeholder 3">
            <a:extLst>
              <a:ext uri="{FF2B5EF4-FFF2-40B4-BE49-F238E27FC236}">
                <a16:creationId xmlns:a16="http://schemas.microsoft.com/office/drawing/2014/main" id="{93E64B3A-740E-44B6-9F86-22F50F46FAC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0483" y="4643191"/>
            <a:ext cx="7804239" cy="438988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461DDC4-AF27-4EC0-9857-7CA2494038B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107537" y="17899678"/>
            <a:ext cx="3396758" cy="3769306"/>
          </a:xfrm>
          <a:prstGeom prst="rect">
            <a:avLst/>
          </a:prstGeom>
        </p:spPr>
      </p:pic>
      <p:pic>
        <p:nvPicPr>
          <p:cNvPr id="1026" name="Picture 2" descr="Profile Photo">
            <a:extLst>
              <a:ext uri="{FF2B5EF4-FFF2-40B4-BE49-F238E27FC236}">
                <a16:creationId xmlns:a16="http://schemas.microsoft.com/office/drawing/2014/main" id="{4A1C1527-426A-4BB9-896E-04F13BE85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978" y="4686351"/>
            <a:ext cx="3310040" cy="367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66C64A-29B4-4345-8F50-ECF6F475E600}"/>
              </a:ext>
            </a:extLst>
          </p:cNvPr>
          <p:cNvSpPr txBox="1"/>
          <p:nvPr/>
        </p:nvSpPr>
        <p:spPr>
          <a:xfrm>
            <a:off x="1413164" y="20765144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Contact</a:t>
            </a:r>
            <a:r>
              <a:rPr lang="en-US" sz="2400" dirty="0"/>
              <a:t>: Alyssa Hamre </a:t>
            </a:r>
            <a:r>
              <a:rPr lang="en-US" sz="2400" dirty="0" err="1"/>
              <a:t>Kontak</a:t>
            </a:r>
            <a:r>
              <a:rPr lang="en-US" sz="2400" dirty="0"/>
              <a:t>, Assistant Professor of Physics, akh46956@bethel.edu</a:t>
            </a:r>
          </a:p>
        </p:txBody>
      </p:sp>
    </p:spTree>
    <p:extLst>
      <p:ext uri="{BB962C8B-B14F-4D97-AF65-F5344CB8AC3E}">
        <p14:creationId xmlns:p14="http://schemas.microsoft.com/office/powerpoint/2010/main" val="12628259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155</TotalTime>
  <Words>330</Words>
  <Application>Microsoft Office PowerPoint</Application>
  <PresentationFormat>Custom</PresentationFormat>
  <Paragraphs>25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MN Space Grant Consortium Fall 2020 Update – Bethel University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MN Space Grant Consortium Update – Bethel University</dc:title>
  <dc:creator>Alyssa Hamre</dc:creator>
  <cp:lastModifiedBy>Alyssa Hamre</cp:lastModifiedBy>
  <cp:revision>17</cp:revision>
  <dcterms:created xsi:type="dcterms:W3CDTF">2020-10-14T17:52:32Z</dcterms:created>
  <dcterms:modified xsi:type="dcterms:W3CDTF">2020-10-16T17:49:04Z</dcterms:modified>
</cp:coreProperties>
</file>