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80" r:id="rId6"/>
    <p:sldId id="265" r:id="rId7"/>
    <p:sldId id="274" r:id="rId8"/>
    <p:sldId id="260" r:id="rId9"/>
    <p:sldId id="277" r:id="rId10"/>
    <p:sldId id="268" r:id="rId11"/>
    <p:sldId id="27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75825"/>
  </p:normalViewPr>
  <p:slideViewPr>
    <p:cSldViewPr snapToGrid="0">
      <p:cViewPr varScale="1">
        <p:scale>
          <a:sx n="43" d="100"/>
          <a:sy n="43" d="100"/>
        </p:scale>
        <p:origin x="52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B096-518B-E648-BB80-22FE424AB98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9063-6EED-0644-A5FE-E9677208C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Orion – ideal for students with no or limited prior programming and design experience </a:t>
            </a:r>
          </a:p>
          <a:p>
            <a:r>
              <a:rPr lang="en-US" dirty="0"/>
              <a:t>Gateway -- for students with some prior knowledge or experience, some elements can be manual (such as deploying tunnel closure or barrier) </a:t>
            </a:r>
          </a:p>
          <a:p>
            <a:r>
              <a:rPr lang="en-US" dirty="0"/>
              <a:t>Shackleton – for students with solid programming and design experience, most refined solutions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9063-6EED-0644-A5FE-E9677208C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Orion – ideal for students with no or limited prior programming and design experience </a:t>
            </a:r>
          </a:p>
          <a:p>
            <a:r>
              <a:rPr lang="en-US" dirty="0"/>
              <a:t>Gateway -- for students with some prior knowledge or experience, some elements can be manual (such as deploying tunnel closure or barrier) </a:t>
            </a:r>
          </a:p>
          <a:p>
            <a:r>
              <a:rPr lang="en-US" dirty="0"/>
              <a:t>Shackleton – for students with solid programming and design experience, most refined solutions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9063-6EED-0644-A5FE-E9677208C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9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39063-6EED-0644-A5FE-E9677208C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37F4-3C6C-48E0-BEFC-4C5916A77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8188D-9E5E-4B4C-B9D7-80C9A47FD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349E-CA06-4D46-9C86-E49B321F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290F-3E4C-4A28-A4DF-0D1037A6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0D4E-DFF3-42A5-B3CD-12A8632A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7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02D5-49B6-40EF-A191-83634DD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360C-BAB4-4161-95CE-7917682CD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734C-98C9-422F-8313-6C7FB39B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915B4-713C-4B1B-B7A5-117C4A94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B3CE-C630-4055-ADAD-DE14B2E5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E6F87-D3B0-49FC-A28F-960909F33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86B63-6411-444F-A7B9-7DFBFBBCE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7E37-AFD6-4CD7-9AC1-A01D2431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9EFB-CBDB-4160-93B4-86E8B1C2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FD5CD-9B9E-45E6-9342-168E1F48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3CAE-94A8-4689-BA6A-9C58E2FE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56F4-7D06-47A3-886E-F06EC11D6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F797-8A71-4380-9F75-1EE802C9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371E0-C247-4AE7-B54A-F64A6C59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2A29-33C7-4843-8135-4E30AD22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CEB6-3CC3-4A14-BE8E-99406AE4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4BEB4-4259-46EC-991B-A58B77AB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38D1-1301-4063-90AB-E2DA37D5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40B5B-C3A9-4774-8F6B-880190FF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A844-B284-4326-AA60-34AE07FF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0A6C-A60E-401B-A2AA-EFA2556A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3E1E-EE67-4AD3-9DF1-61DE3DD56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68583-CE2C-45DB-8256-76C66EC16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E3465-4638-4B47-990C-71E8FFD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8EC4C-B976-45D7-ACFE-1D5DDC2D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5BE76-2B75-4912-B24F-EDC0A9AA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2186-4DDA-42B3-AEF1-621CEF98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D7023-D224-47B9-A96D-3974634C0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CBF25-93C2-41E5-BA7A-9BC87550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D66E8-7156-4E41-A19C-A4F0DFE81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F80E-A2D9-4765-A1BD-A2EF47A9B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A9541-3023-404E-91D1-451BA9CD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D48C0-61ED-4959-A7C1-2BF8537C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90952-42DE-4D93-9292-2EDDF00F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F5F5-1E31-47F2-9FC4-B4250E38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BA1A3-0247-4202-BD9C-148F6D95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8F00B-FB30-488B-B7F6-2C2C7997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A4FAF-B5F8-4EE5-A192-21E32CB7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A391E-BC3E-46A7-96AF-3DBDD7F5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D5D5C-7C1F-4A75-90DD-0CE759A0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93062-27E2-458B-A59E-F4F805DD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A2D0-7778-4EE1-B970-76C23ECA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6163-D76B-47D9-A637-66FAD82A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0750F-0D6F-4F20-9F4F-4C0BB9FAC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6B0E8-18FF-4450-94B1-D2901F58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8E69A-0D02-447E-B984-9E6C009F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B4B1-3BA1-46A6-A6D0-BE057D94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DE4-7AC4-4A95-ADBC-A05B7CEC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7ADC5-C119-4C36-B145-062C5923C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083B0-9B60-4CAE-B6C1-815AE6D6C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DB773-85C6-4487-A97F-18B20FE2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A864D-70BE-4A53-A413-D0A797E1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738E-51B9-4844-BA4C-6453901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931EC-0702-4E41-9335-1AF41F6F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8B5AC-3E10-4964-86AA-DE24728B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0296-7373-4DE8-A035-26555536C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FBA6-4425-4A43-BD27-FFB06759E89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182F6-47B1-40F2-A476-EBC9102A9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ADF5-3EED-48D7-90EB-176F1C02A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1B32-3138-44D3-A573-A433581B3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68EC8-BC28-4912-B420-45FC57536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495" r="22249" b="-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82" y="2268910"/>
            <a:ext cx="4736430" cy="1518670"/>
          </a:xfrm>
        </p:spPr>
        <p:txBody>
          <a:bodyPr>
            <a:noAutofit/>
          </a:bodyPr>
          <a:lstStyle/>
          <a:p>
            <a:pPr algn="l"/>
            <a:r>
              <a:rPr lang="en-US" sz="2800" i="1" dirty="0"/>
              <a:t>Robert Winglee, Mary </a:t>
            </a:r>
            <a:r>
              <a:rPr lang="en-US" sz="2800" i="1" dirty="0" err="1"/>
              <a:t>Denmon</a:t>
            </a:r>
            <a:endParaRPr lang="en-US" sz="2800" i="1" dirty="0"/>
          </a:p>
          <a:p>
            <a:pPr algn="l"/>
            <a:r>
              <a:rPr lang="en-US" sz="2800" i="1" dirty="0"/>
              <a:t>Washington Space Grant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38" y="147946"/>
            <a:ext cx="6609507" cy="153376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Artemis Lunar Technology Exploration Challenge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0538A5-DD53-4BD7-A5C6-FE472717EB20}"/>
              </a:ext>
            </a:extLst>
          </p:cNvPr>
          <p:cNvSpPr txBox="1">
            <a:spLocks/>
          </p:cNvSpPr>
          <p:nvPr/>
        </p:nvSpPr>
        <p:spPr>
          <a:xfrm>
            <a:off x="238982" y="3615442"/>
            <a:ext cx="6108030" cy="27315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Goal: To have diverse group of students participate and gain experience in developing technologies relevant for exploring dangerous areas on the Moon that could provide important resources for a permanent presence on the Moon</a:t>
            </a:r>
          </a:p>
        </p:txBody>
      </p:sp>
    </p:spTree>
    <p:extLst>
      <p:ext uri="{BB962C8B-B14F-4D97-AF65-F5344CB8AC3E}">
        <p14:creationId xmlns:p14="http://schemas.microsoft.com/office/powerpoint/2010/main" val="3708966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BF97F3E-CFE5-46AF-A802-893D06FFE1F6}"/>
              </a:ext>
            </a:extLst>
          </p:cNvPr>
          <p:cNvSpPr txBox="1">
            <a:spLocks/>
          </p:cNvSpPr>
          <p:nvPr/>
        </p:nvSpPr>
        <p:spPr>
          <a:xfrm>
            <a:off x="429536" y="1132214"/>
            <a:ext cx="5893809" cy="3245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7408A-5708-46FF-A026-EBD2176E3B6E}"/>
              </a:ext>
            </a:extLst>
          </p:cNvPr>
          <p:cNvSpPr txBox="1">
            <a:spLocks/>
          </p:cNvSpPr>
          <p:nvPr/>
        </p:nvSpPr>
        <p:spPr>
          <a:xfrm>
            <a:off x="276121" y="289030"/>
            <a:ext cx="7456522" cy="9127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Time Table: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58CF74-179C-4E46-B560-DCF97BAF3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29054"/>
              </p:ext>
            </p:extLst>
          </p:nvPr>
        </p:nvGraphicFramePr>
        <p:xfrm>
          <a:off x="429536" y="1385314"/>
          <a:ext cx="10850734" cy="4693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40901">
                  <a:extLst>
                    <a:ext uri="{9D8B030D-6E8A-4147-A177-3AD203B41FA5}">
                      <a16:colId xmlns:a16="http://schemas.microsoft.com/office/drawing/2014/main" val="1900732395"/>
                    </a:ext>
                  </a:extLst>
                </a:gridCol>
                <a:gridCol w="7409833">
                  <a:extLst>
                    <a:ext uri="{9D8B030D-6E8A-4147-A177-3AD203B41FA5}">
                      <a16:colId xmlns:a16="http://schemas.microsoft.com/office/drawing/2014/main" val="4043717921"/>
                    </a:ext>
                  </a:extLst>
                </a:gridCol>
              </a:tblGrid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November 16, 2020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Registration Opens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305403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Nov. – Dec. 2020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Development event with Amazon AI Group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274329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January, 2021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Recruitment support meeting 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705165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January 19, 2021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Registration Closes 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923533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Jan – March, 2021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Science Matter Expert  Talks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205006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Jan – March, 2021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Team trainings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101123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Late March, 2021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Development Challenge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094702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Mid-April, 2021 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Regional Challenge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605992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112958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June – July 2021 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Grand Challenge (dependent on Covid19 conditions)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43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3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AD7C-170E-4E85-8E0E-49F8309F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ED85F0-306D-4802-9D43-26C2393B9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6" y="-1"/>
            <a:ext cx="8817430" cy="6858001"/>
          </a:xfrm>
        </p:spPr>
      </p:pic>
    </p:spTree>
    <p:extLst>
      <p:ext uri="{BB962C8B-B14F-4D97-AF65-F5344CB8AC3E}">
        <p14:creationId xmlns:p14="http://schemas.microsoft.com/office/powerpoint/2010/main" val="163883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rsery questions | Laidback Gardener">
            <a:extLst>
              <a:ext uri="{FF2B5EF4-FFF2-40B4-BE49-F238E27FC236}">
                <a16:creationId xmlns:a16="http://schemas.microsoft.com/office/drawing/2014/main" id="{D03EF2A2-47C0-4252-8EF3-5215C85F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7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| Lake Washington Institute of Technology">
            <a:extLst>
              <a:ext uri="{FF2B5EF4-FFF2-40B4-BE49-F238E27FC236}">
                <a16:creationId xmlns:a16="http://schemas.microsoft.com/office/drawing/2014/main" id="{435867C7-A0AA-4A75-9958-79E6E6E4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69" y="36202"/>
            <a:ext cx="2018005" cy="14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versity of Idaho - Wikipedia">
            <a:extLst>
              <a:ext uri="{FF2B5EF4-FFF2-40B4-BE49-F238E27FC236}">
                <a16:creationId xmlns:a16="http://schemas.microsoft.com/office/drawing/2014/main" id="{D483092D-34BF-4082-B29F-5F20B77C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5" y="5429478"/>
            <a:ext cx="1428522" cy="14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2016 Webinar: Preserving a Role For Tribal Review of Research in ...">
            <a:extLst>
              <a:ext uri="{FF2B5EF4-FFF2-40B4-BE49-F238E27FC236}">
                <a16:creationId xmlns:a16="http://schemas.microsoft.com/office/drawing/2014/main" id="{1120DBAB-9DA3-4D61-952C-979B4B46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1" y="1516072"/>
            <a:ext cx="4688524" cy="11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KC Bison Logo – Salish Kootenai College Brand Style Guidelines">
            <a:extLst>
              <a:ext uri="{FF2B5EF4-FFF2-40B4-BE49-F238E27FC236}">
                <a16:creationId xmlns:a16="http://schemas.microsoft.com/office/drawing/2014/main" id="{EFC5E11B-04C7-4E33-A09B-7F5DD008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00" y="2635272"/>
            <a:ext cx="2601375" cy="13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The Oregon Institute of Tech Owls - ScoreStream">
            <a:extLst>
              <a:ext uri="{FF2B5EF4-FFF2-40B4-BE49-F238E27FC236}">
                <a16:creationId xmlns:a16="http://schemas.microsoft.com/office/drawing/2014/main" id="{9DFBABFE-44F6-4157-9D89-517C387D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05" y="4002928"/>
            <a:ext cx="3096567" cy="14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ntana State Bobcats logo | SVGprinted">
            <a:extLst>
              <a:ext uri="{FF2B5EF4-FFF2-40B4-BE49-F238E27FC236}">
                <a16:creationId xmlns:a16="http://schemas.microsoft.com/office/drawing/2014/main" id="{FF6B1F21-2D79-4C49-AF06-AA1B50796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9320" r="9951" b="8528"/>
          <a:stretch/>
        </p:blipFill>
        <p:spPr bwMode="auto">
          <a:xfrm>
            <a:off x="559985" y="2654197"/>
            <a:ext cx="1632615" cy="13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Gas leak forces Fairmont State University closure | News | wvnews.com">
            <a:extLst>
              <a:ext uri="{FF2B5EF4-FFF2-40B4-BE49-F238E27FC236}">
                <a16:creationId xmlns:a16="http://schemas.microsoft.com/office/drawing/2014/main" id="{C609B14C-5697-42DC-BB7B-7CB9900A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 b="12729"/>
          <a:stretch/>
        </p:blipFill>
        <p:spPr bwMode="auto">
          <a:xfrm>
            <a:off x="2878777" y="5429478"/>
            <a:ext cx="1900546" cy="14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University of Washington – Alpha Gamma Delta">
            <a:extLst>
              <a:ext uri="{FF2B5EF4-FFF2-40B4-BE49-F238E27FC236}">
                <a16:creationId xmlns:a16="http://schemas.microsoft.com/office/drawing/2014/main" id="{409B7741-F6C2-4479-B9D3-ADE8875B9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11650" r="8438" b="9787"/>
          <a:stretch/>
        </p:blipFill>
        <p:spPr bwMode="auto">
          <a:xfrm>
            <a:off x="708630" y="67428"/>
            <a:ext cx="1611307" cy="147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University of Texas Rio Grande Valley">
            <a:extLst>
              <a:ext uri="{FF2B5EF4-FFF2-40B4-BE49-F238E27FC236}">
                <a16:creationId xmlns:a16="http://schemas.microsoft.com/office/drawing/2014/main" id="{FFCB0094-25ED-45FD-919A-E62A583A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2" y="3982408"/>
            <a:ext cx="1456201" cy="14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4DD87-C102-43FC-AC31-22E543D3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313" y="0"/>
            <a:ext cx="4131365" cy="1325563"/>
          </a:xfrm>
        </p:spPr>
        <p:txBody>
          <a:bodyPr/>
          <a:lstStyle/>
          <a:p>
            <a:r>
              <a:rPr lang="en-US" dirty="0"/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val="386976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405" y="912758"/>
            <a:ext cx="6901578" cy="3894146"/>
          </a:xfrm>
        </p:spPr>
        <p:txBody>
          <a:bodyPr>
            <a:noAutofit/>
          </a:bodyPr>
          <a:lstStyle/>
          <a:p>
            <a:pPr marL="457200" indent="-457200" algn="l">
              <a:buAutoNum type="arabicParenBoth"/>
            </a:pPr>
            <a:r>
              <a:rPr lang="en-US" sz="2800" dirty="0"/>
              <a:t>require little</a:t>
            </a:r>
            <a:r>
              <a:rPr lang="en-US" sz="2800" b="1" dirty="0"/>
              <a:t> </a:t>
            </a:r>
            <a:r>
              <a:rPr lang="en-US" sz="2800" dirty="0"/>
              <a:t>construction and enable a habitat to be placed inside with a minimal amount of building or burrowing; 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 provide protection from natural hazards (i.e., cosmic rays, meteorites and micrometeorite impacts, impact crater ejecta)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access to pristine lunar material 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the lava tubes can also provide ready access to volatile chemical elements, such as sulfur, iron and oxygen rich material</a:t>
            </a:r>
          </a:p>
          <a:p>
            <a:pPr marL="457200" indent="-457200" algn="l">
              <a:buAutoNum type="arabicParenBoth"/>
            </a:pPr>
            <a:endParaRPr lang="en-US" sz="28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21" y="0"/>
            <a:ext cx="6609507" cy="91275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Lunar Lava Tubes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E5543-3D81-468E-A995-D947F601EC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16470" r="29026" b="18326"/>
          <a:stretch/>
        </p:blipFill>
        <p:spPr>
          <a:xfrm>
            <a:off x="7744192" y="187509"/>
            <a:ext cx="4134538" cy="3386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F9626-010B-4365-999A-AD8C6030A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18" y="3753655"/>
            <a:ext cx="4134538" cy="25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21" y="1552838"/>
            <a:ext cx="4551911" cy="4279926"/>
          </a:xfrm>
        </p:spPr>
        <p:txBody>
          <a:bodyPr>
            <a:noAutofit/>
          </a:bodyPr>
          <a:lstStyle/>
          <a:p>
            <a:pPr marL="457200" indent="-457200" algn="l">
              <a:buAutoNum type="arabicParenBoth"/>
            </a:pPr>
            <a:r>
              <a:rPr lang="en-US" sz="2800" dirty="0"/>
              <a:t>Entrance by a skylight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Rocky/Sandy Debris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Unknown pathways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Squeeze ways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Floor drops and steps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Attempt to Block off a Tunnel for future habitat</a:t>
            </a:r>
          </a:p>
          <a:p>
            <a:pPr marL="457200" indent="-457200" algn="l">
              <a:buAutoNum type="arabicParenBoth"/>
            </a:pPr>
            <a:r>
              <a:rPr lang="en-US" sz="2800" dirty="0"/>
              <a:t>Image a rock sample</a:t>
            </a:r>
          </a:p>
          <a:p>
            <a:pPr marL="457200" indent="-457200" algn="l">
              <a:buAutoNum type="arabicParenBoth"/>
            </a:pPr>
            <a:endParaRPr lang="en-US" sz="2800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21" y="207818"/>
            <a:ext cx="11070752" cy="1345020"/>
          </a:xfrm>
          <a:noFill/>
        </p:spPr>
        <p:txBody>
          <a:bodyPr anchor="b">
            <a:normAutofit fontScale="90000"/>
          </a:bodyPr>
          <a:lstStyle/>
          <a:p>
            <a:pPr algn="l"/>
            <a:r>
              <a:rPr lang="en-US" sz="4800" b="1" dirty="0"/>
              <a:t>Challenge: Navigate the Tunnel System in the Dark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4E620-179D-42F1-A56A-F4E89E27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72" y="1897146"/>
            <a:ext cx="6867226" cy="42799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A234684-8398-4FA5-A092-0E1493399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8727" y="4076340"/>
            <a:ext cx="2586037" cy="1994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C8B079-2265-45C9-BE54-9B1AD8D29F0F}"/>
              </a:ext>
            </a:extLst>
          </p:cNvPr>
          <p:cNvSpPr txBox="1"/>
          <p:nvPr/>
        </p:nvSpPr>
        <p:spPr>
          <a:xfrm>
            <a:off x="5316202" y="2192391"/>
            <a:ext cx="2442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Imagine Your Robot Here</a:t>
            </a:r>
          </a:p>
        </p:txBody>
      </p:sp>
    </p:spTree>
    <p:extLst>
      <p:ext uri="{BB962C8B-B14F-4D97-AF65-F5344CB8AC3E}">
        <p14:creationId xmlns:p14="http://schemas.microsoft.com/office/powerpoint/2010/main" val="269334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77634-6560-4761-87EA-84D6A1EE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r="16033"/>
          <a:stretch/>
        </p:blipFill>
        <p:spPr>
          <a:xfrm>
            <a:off x="4949687" y="1096719"/>
            <a:ext cx="7242313" cy="43597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1816" y="5714102"/>
            <a:ext cx="2035368" cy="87726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Tank Tracks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21" y="219455"/>
            <a:ext cx="7456522" cy="1486681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High Functioning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Robot: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C2FFD97E-DC72-4BC1-80C7-234A9A1AD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915F50-C4EC-48D8-8385-091E5B8FC2FB}"/>
              </a:ext>
            </a:extLst>
          </p:cNvPr>
          <p:cNvCxnSpPr/>
          <p:nvPr/>
        </p:nvCxnSpPr>
        <p:spPr>
          <a:xfrm flipV="1">
            <a:off x="9239499" y="4919767"/>
            <a:ext cx="0" cy="6957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82B19DAC-6BC7-4B8F-8D30-B1D6808D6227}"/>
              </a:ext>
            </a:extLst>
          </p:cNvPr>
          <p:cNvSpPr txBox="1">
            <a:spLocks/>
          </p:cNvSpPr>
          <p:nvPr/>
        </p:nvSpPr>
        <p:spPr>
          <a:xfrm>
            <a:off x="5269316" y="5516756"/>
            <a:ext cx="2035368" cy="87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Rocker </a:t>
            </a:r>
            <a:r>
              <a:rPr lang="en-US" sz="2800" dirty="0" err="1">
                <a:solidFill>
                  <a:schemeClr val="bg1"/>
                </a:solidFill>
              </a:rPr>
              <a:t>Boggie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47E0FB-3AA5-4E3B-A2B7-4FC703036057}"/>
              </a:ext>
            </a:extLst>
          </p:cNvPr>
          <p:cNvCxnSpPr>
            <a:cxnSpLocks/>
          </p:cNvCxnSpPr>
          <p:nvPr/>
        </p:nvCxnSpPr>
        <p:spPr>
          <a:xfrm flipV="1">
            <a:off x="6286999" y="4611757"/>
            <a:ext cx="431853" cy="806404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7EF7217D-3B7A-4B3B-A844-FE3C10234416}"/>
              </a:ext>
            </a:extLst>
          </p:cNvPr>
          <p:cNvSpPr txBox="1">
            <a:spLocks/>
          </p:cNvSpPr>
          <p:nvPr/>
        </p:nvSpPr>
        <p:spPr>
          <a:xfrm>
            <a:off x="9239500" y="400465"/>
            <a:ext cx="2035368" cy="87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Sensor Array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C3AAB9-EEB5-4815-B572-E8A779FA5714}"/>
              </a:ext>
            </a:extLst>
          </p:cNvPr>
          <p:cNvCxnSpPr>
            <a:cxnSpLocks/>
          </p:cNvCxnSpPr>
          <p:nvPr/>
        </p:nvCxnSpPr>
        <p:spPr>
          <a:xfrm>
            <a:off x="10175621" y="946768"/>
            <a:ext cx="439370" cy="1027214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2D59FC-6654-4088-9F2E-F6064632476C}"/>
              </a:ext>
            </a:extLst>
          </p:cNvPr>
          <p:cNvCxnSpPr>
            <a:cxnSpLocks/>
          </p:cNvCxnSpPr>
          <p:nvPr/>
        </p:nvCxnSpPr>
        <p:spPr>
          <a:xfrm>
            <a:off x="9959009" y="1277728"/>
            <a:ext cx="270305" cy="179765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0AFF95-F91B-4D6B-B345-A207CE7FDE78}"/>
              </a:ext>
            </a:extLst>
          </p:cNvPr>
          <p:cNvCxnSpPr>
            <a:cxnSpLocks/>
          </p:cNvCxnSpPr>
          <p:nvPr/>
        </p:nvCxnSpPr>
        <p:spPr>
          <a:xfrm>
            <a:off x="10853872" y="1036443"/>
            <a:ext cx="329938" cy="114011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CC4E83F9-5DE7-4634-8537-58119DA5880F}"/>
              </a:ext>
            </a:extLst>
          </p:cNvPr>
          <p:cNvSpPr txBox="1">
            <a:spLocks/>
          </p:cNvSpPr>
          <p:nvPr/>
        </p:nvSpPr>
        <p:spPr>
          <a:xfrm>
            <a:off x="5183686" y="806638"/>
            <a:ext cx="2035368" cy="87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bg1"/>
                </a:solidFill>
              </a:rPr>
              <a:t>WiFi</a:t>
            </a:r>
            <a:r>
              <a:rPr lang="en-US" sz="2800" dirty="0">
                <a:solidFill>
                  <a:schemeClr val="bg1"/>
                </a:solidFill>
              </a:rPr>
              <a:t> Camera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6F9F20-BFBB-45D5-9FD8-1CEFB0632B25}"/>
              </a:ext>
            </a:extLst>
          </p:cNvPr>
          <p:cNvCxnSpPr>
            <a:cxnSpLocks/>
          </p:cNvCxnSpPr>
          <p:nvPr/>
        </p:nvCxnSpPr>
        <p:spPr>
          <a:xfrm>
            <a:off x="7269386" y="1168400"/>
            <a:ext cx="2113777" cy="644312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C4E83F9-5DE7-4634-8537-58119DA5880F}"/>
              </a:ext>
            </a:extLst>
          </p:cNvPr>
          <p:cNvSpPr txBox="1">
            <a:spLocks/>
          </p:cNvSpPr>
          <p:nvPr/>
        </p:nvSpPr>
        <p:spPr>
          <a:xfrm>
            <a:off x="2850576" y="2400930"/>
            <a:ext cx="2333110" cy="87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Winch System</a:t>
            </a:r>
            <a:endParaRPr lang="en-US" sz="2800" i="1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6F9F20-BFBB-45D5-9FD8-1CEFB0632B25}"/>
              </a:ext>
            </a:extLst>
          </p:cNvPr>
          <p:cNvCxnSpPr>
            <a:cxnSpLocks/>
          </p:cNvCxnSpPr>
          <p:nvPr/>
        </p:nvCxnSpPr>
        <p:spPr>
          <a:xfrm flipV="1">
            <a:off x="5111750" y="2328214"/>
            <a:ext cx="3348003" cy="255186"/>
          </a:xfrm>
          <a:prstGeom prst="straightConnector1">
            <a:avLst/>
          </a:prstGeom>
          <a:ln w="76200">
            <a:solidFill>
              <a:srgbClr val="DE96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9" grpId="0"/>
      <p:bldP spid="27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0C509F-46C9-41D9-997F-95B8BA6AC644}"/>
              </a:ext>
            </a:extLst>
          </p:cNvPr>
          <p:cNvSpPr txBox="1"/>
          <p:nvPr/>
        </p:nvSpPr>
        <p:spPr>
          <a:xfrm>
            <a:off x="1326776" y="2832847"/>
            <a:ext cx="934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Video removed – too large to post in archive – contact James Flaten if you’d really like to see it.</a:t>
            </a:r>
          </a:p>
        </p:txBody>
      </p:sp>
    </p:spTree>
    <p:extLst>
      <p:ext uri="{BB962C8B-B14F-4D97-AF65-F5344CB8AC3E}">
        <p14:creationId xmlns:p14="http://schemas.microsoft.com/office/powerpoint/2010/main" val="257751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A6C77-2DA8-4E22-BA27-4E948A08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10526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Support for about 30 teams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$2,000-$3,000 support available for supplies/robots for qualifying teams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Team training sessions based on materials developed from students in Phase I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Opportunities to debug and refine system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 Development Challenge events that will serve as progress checkpoints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Steep hill climb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Step up challenge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07E359-A291-41D3-9FE6-443750ABBC53}"/>
              </a:ext>
            </a:extLst>
          </p:cNvPr>
          <p:cNvSpPr txBox="1">
            <a:spLocks/>
          </p:cNvSpPr>
          <p:nvPr/>
        </p:nvSpPr>
        <p:spPr>
          <a:xfrm>
            <a:off x="276121" y="219456"/>
            <a:ext cx="7456522" cy="9127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Team Logistics</a:t>
            </a:r>
          </a:p>
        </p:txBody>
      </p:sp>
    </p:spTree>
    <p:extLst>
      <p:ext uri="{BB962C8B-B14F-4D97-AF65-F5344CB8AC3E}">
        <p14:creationId xmlns:p14="http://schemas.microsoft.com/office/powerpoint/2010/main" val="34436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9A6C77-2DA8-4E22-BA27-4E948A08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1052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Team members working away from the challenge course will be part of the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Earth Base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 least one robot with team members collaborating virtually for programming and robot modifications </a:t>
            </a:r>
          </a:p>
          <a:p>
            <a:r>
              <a:rPr lang="en-US" dirty="0">
                <a:solidFill>
                  <a:schemeClr val="bg1"/>
                </a:solidFill>
              </a:rPr>
              <a:t>Additional robot located to location where challenge course is set up (e.g. WA, WV, TX, MT) –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Lunar Base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Earth Base </a:t>
            </a:r>
            <a:r>
              <a:rPr lang="en-US" dirty="0">
                <a:solidFill>
                  <a:schemeClr val="bg1"/>
                </a:solidFill>
              </a:rPr>
              <a:t>students provide code and build modifications to a funded “astronaut” at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Lunar Base </a:t>
            </a:r>
            <a:r>
              <a:rPr lang="en-US" dirty="0">
                <a:solidFill>
                  <a:schemeClr val="bg1"/>
                </a:solidFill>
              </a:rPr>
              <a:t>who will run the robot for the team and provide data on performance</a:t>
            </a:r>
          </a:p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Regional Challenge Day: </a:t>
            </a:r>
            <a:r>
              <a:rPr lang="en-US" dirty="0">
                <a:solidFill>
                  <a:schemeClr val="bg1"/>
                </a:solidFill>
              </a:rPr>
              <a:t>robots run the course in a fixed time period with communication allowed between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Earth Base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Lunar Base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07E359-A291-41D3-9FE6-443750ABBC53}"/>
              </a:ext>
            </a:extLst>
          </p:cNvPr>
          <p:cNvSpPr txBox="1">
            <a:spLocks/>
          </p:cNvSpPr>
          <p:nvPr/>
        </p:nvSpPr>
        <p:spPr>
          <a:xfrm>
            <a:off x="276121" y="219456"/>
            <a:ext cx="10061248" cy="9127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Facilitating a Team Challenge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37850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9" y="1222745"/>
            <a:ext cx="7242171" cy="3582983"/>
          </a:xfrm>
        </p:spPr>
        <p:txBody>
          <a:bodyPr>
            <a:noAutofit/>
          </a:bodyPr>
          <a:lstStyle/>
          <a:p>
            <a:pPr algn="l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Different points of entry based on knowledge and prior experience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4"/>
                  </a:solidFill>
                </a:uFill>
              </a:rPr>
              <a:t>Orion: </a:t>
            </a:r>
            <a:r>
              <a:rPr lang="en-US" dirty="0">
                <a:solidFill>
                  <a:schemeClr val="bg1"/>
                </a:solidFill>
              </a:rPr>
              <a:t>VEX IQ or LEGO EV3, rapid prototyping, not required to be autonomous 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6"/>
                  </a:solidFill>
                </a:uFill>
              </a:rPr>
              <a:t>Gateway: </a:t>
            </a:r>
            <a:r>
              <a:rPr lang="en-US" dirty="0">
                <a:solidFill>
                  <a:schemeClr val="bg1"/>
                </a:solidFill>
              </a:rPr>
              <a:t>VEX V5 or custom rover, some autonomous elements 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5"/>
                  </a:solidFill>
                </a:uFill>
              </a:rPr>
              <a:t>Shackleton: </a:t>
            </a:r>
            <a:r>
              <a:rPr lang="en-US" dirty="0">
                <a:solidFill>
                  <a:schemeClr val="bg1"/>
                </a:solidFill>
              </a:rPr>
              <a:t>Custom rover, autonomous navigation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21" y="219456"/>
            <a:ext cx="7456522" cy="91275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Challenge Divisions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C2FFD97E-DC72-4BC1-80C7-234A9A1AD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wooden table&#10;&#10;Description automatically generated">
            <a:extLst>
              <a:ext uri="{FF2B5EF4-FFF2-40B4-BE49-F238E27FC236}">
                <a16:creationId xmlns:a16="http://schemas.microsoft.com/office/drawing/2014/main" id="{D3753A47-EB6A-4E1F-9FB5-62F4C4F06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7" t="4163" b="5770"/>
          <a:stretch/>
        </p:blipFill>
        <p:spPr>
          <a:xfrm>
            <a:off x="3744547" y="4604300"/>
            <a:ext cx="3452238" cy="2034244"/>
          </a:xfrm>
          <a:prstGeom prst="rect">
            <a:avLst/>
          </a:prstGeom>
        </p:spPr>
      </p:pic>
      <p:pic>
        <p:nvPicPr>
          <p:cNvPr id="9" name="Picture 8" descr="A picture containing computer, sitting, desk, table&#10;&#10;Description automatically generated">
            <a:extLst>
              <a:ext uri="{FF2B5EF4-FFF2-40B4-BE49-F238E27FC236}">
                <a16:creationId xmlns:a16="http://schemas.microsoft.com/office/drawing/2014/main" id="{6946E10A-C183-456D-BC1C-9D4A2473E1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77" t="21303" r="2984" b="16437"/>
          <a:stretch/>
        </p:blipFill>
        <p:spPr>
          <a:xfrm>
            <a:off x="7997311" y="261376"/>
            <a:ext cx="3748751" cy="2891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E577F-9F73-4C76-AF54-D0F831B18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42021" r="8296" b="18180"/>
          <a:stretch/>
        </p:blipFill>
        <p:spPr>
          <a:xfrm>
            <a:off x="7449456" y="3643608"/>
            <a:ext cx="4545772" cy="25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313314-3840-4A32-884D-B260C845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69" y="1222745"/>
            <a:ext cx="7242171" cy="3582983"/>
          </a:xfrm>
        </p:spPr>
        <p:txBody>
          <a:bodyPr>
            <a:noAutofit/>
          </a:bodyPr>
          <a:lstStyle/>
          <a:p>
            <a:pPr algn="l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Different points of entry based on knowledge and prior experience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4"/>
                  </a:solidFill>
                </a:uFill>
              </a:rPr>
              <a:t>Orion: </a:t>
            </a:r>
            <a:r>
              <a:rPr lang="en-US" dirty="0">
                <a:solidFill>
                  <a:schemeClr val="bg1"/>
                </a:solidFill>
              </a:rPr>
              <a:t>VEX IQ or LEGO EV3, rapid prototyping, not required to be autonomous 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6"/>
                  </a:solidFill>
                </a:uFill>
              </a:rPr>
              <a:t>Gateway: </a:t>
            </a:r>
            <a:r>
              <a:rPr lang="en-US" dirty="0">
                <a:solidFill>
                  <a:schemeClr val="bg1"/>
                </a:solidFill>
              </a:rPr>
              <a:t>VEX V5 or custom rover, some autonomous elements </a:t>
            </a:r>
          </a:p>
          <a:p>
            <a: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u="dbl" cap="small" dirty="0">
                <a:solidFill>
                  <a:schemeClr val="bg1"/>
                </a:solidFill>
                <a:uFill>
                  <a:solidFill>
                    <a:schemeClr val="accent5"/>
                  </a:solidFill>
                </a:uFill>
              </a:rPr>
              <a:t>Shackleton: </a:t>
            </a:r>
            <a:r>
              <a:rPr lang="en-US" dirty="0">
                <a:solidFill>
                  <a:schemeClr val="bg1"/>
                </a:solidFill>
              </a:rPr>
              <a:t>Custom rover, autonomous navigation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DB46-DFCC-4B1A-A264-639E0D35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21" y="219456"/>
            <a:ext cx="7456522" cy="91275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Challenge Divisions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C2FFD97E-DC72-4BC1-80C7-234A9A1AD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23EAC-74D7-47CA-A0DA-F82A435ABA16}"/>
              </a:ext>
            </a:extLst>
          </p:cNvPr>
          <p:cNvSpPr txBox="1"/>
          <p:nvPr/>
        </p:nvSpPr>
        <p:spPr>
          <a:xfrm>
            <a:off x="7869046" y="1222745"/>
            <a:ext cx="3618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Encourage your student URM science and engineering organizations to apply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66518-46E5-4A1B-99C1-561AAC52CC9D}"/>
              </a:ext>
            </a:extLst>
          </p:cNvPr>
          <p:cNvSpPr txBox="1"/>
          <p:nvPr/>
        </p:nvSpPr>
        <p:spPr>
          <a:xfrm>
            <a:off x="7869046" y="3276600"/>
            <a:ext cx="36185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As well as your </a:t>
            </a:r>
            <a:r>
              <a:rPr lang="en-US" sz="2800">
                <a:solidFill>
                  <a:schemeClr val="accent2">
                    <a:lumMod val="20000"/>
                    <a:lumOff val="80000"/>
                  </a:schemeClr>
                </a:solidFill>
              </a:rPr>
              <a:t>community colleges, MSI’s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non-research schools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D8228-EC45-4916-B0D7-35A9BA226ABF}"/>
              </a:ext>
            </a:extLst>
          </p:cNvPr>
          <p:cNvSpPr txBox="1"/>
          <p:nvPr/>
        </p:nvSpPr>
        <p:spPr>
          <a:xfrm>
            <a:off x="1265116" y="5635255"/>
            <a:ext cx="1025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WSGC will provide training for all teams in the Orion Division</a:t>
            </a:r>
          </a:p>
        </p:txBody>
      </p:sp>
    </p:spTree>
    <p:extLst>
      <p:ext uri="{BB962C8B-B14F-4D97-AF65-F5344CB8AC3E}">
        <p14:creationId xmlns:p14="http://schemas.microsoft.com/office/powerpoint/2010/main" val="72652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675</Words>
  <Application>Microsoft Office PowerPoint</Application>
  <PresentationFormat>Widescreen</PresentationFormat>
  <Paragraphs>87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Artemis Lunar Technology Exploration Challenge</vt:lpstr>
      <vt:lpstr>Lunar Lava Tubes</vt:lpstr>
      <vt:lpstr>Challenge: Navigate the Tunnel System in the Dark</vt:lpstr>
      <vt:lpstr>High Functioning Robot:</vt:lpstr>
      <vt:lpstr>PowerPoint Presentation</vt:lpstr>
      <vt:lpstr>PowerPoint Presentation</vt:lpstr>
      <vt:lpstr>PowerPoint Presentation</vt:lpstr>
      <vt:lpstr>Challenge Divisions</vt:lpstr>
      <vt:lpstr>Challenge Divisions</vt:lpstr>
      <vt:lpstr>PowerPoint Presentation</vt:lpstr>
      <vt:lpstr>PowerPoint Presentation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 Lunar Technology Exploration Challenge</dc:title>
  <dc:creator>winglee</dc:creator>
  <cp:lastModifiedBy>James Flaten</cp:lastModifiedBy>
  <cp:revision>39</cp:revision>
  <cp:lastPrinted>2020-10-08T23:07:44Z</cp:lastPrinted>
  <dcterms:created xsi:type="dcterms:W3CDTF">2020-06-08T23:12:23Z</dcterms:created>
  <dcterms:modified xsi:type="dcterms:W3CDTF">2020-10-23T13:58:53Z</dcterms:modified>
</cp:coreProperties>
</file>